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0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56" r:id="rId5"/>
    <p:sldId id="330" r:id="rId6"/>
    <p:sldId id="331" r:id="rId7"/>
    <p:sldId id="332" r:id="rId8"/>
    <p:sldId id="317" r:id="rId9"/>
    <p:sldId id="318" r:id="rId10"/>
    <p:sldId id="319" r:id="rId11"/>
    <p:sldId id="320" r:id="rId12"/>
    <p:sldId id="341" r:id="rId13"/>
    <p:sldId id="334" r:id="rId14"/>
    <p:sldId id="335" r:id="rId15"/>
    <p:sldId id="321" r:id="rId16"/>
    <p:sldId id="322" r:id="rId17"/>
    <p:sldId id="324" r:id="rId18"/>
    <p:sldId id="325" r:id="rId19"/>
    <p:sldId id="327" r:id="rId20"/>
    <p:sldId id="328" r:id="rId21"/>
    <p:sldId id="329" r:id="rId22"/>
    <p:sldId id="336" r:id="rId23"/>
    <p:sldId id="340" r:id="rId24"/>
    <p:sldId id="337" r:id="rId25"/>
    <p:sldId id="338" r:id="rId26"/>
    <p:sldId id="339" r:id="rId27"/>
    <p:sldId id="316" r:id="rId28"/>
    <p:sldId id="343" r:id="rId29"/>
    <p:sldId id="267" r:id="rId30"/>
    <p:sldId id="344" r:id="rId31"/>
    <p:sldId id="345" r:id="rId32"/>
    <p:sldId id="346" r:id="rId33"/>
    <p:sldId id="333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258" r:id="rId49"/>
    <p:sldId id="259" r:id="rId50"/>
    <p:sldId id="361" r:id="rId51"/>
    <p:sldId id="326" r:id="rId52"/>
    <p:sldId id="362" r:id="rId53"/>
    <p:sldId id="363" r:id="rId54"/>
    <p:sldId id="364" r:id="rId55"/>
    <p:sldId id="365" r:id="rId56"/>
    <p:sldId id="268" r:id="rId57"/>
    <p:sldId id="270" r:id="rId58"/>
    <p:sldId id="265" r:id="rId59"/>
    <p:sldId id="263" r:id="rId60"/>
    <p:sldId id="264" r:id="rId61"/>
    <p:sldId id="314" r:id="rId62"/>
    <p:sldId id="271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  <p:sldId id="283" r:id="rId74"/>
    <p:sldId id="315" r:id="rId75"/>
    <p:sldId id="28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6752" autoAdjust="0"/>
  </p:normalViewPr>
  <p:slideViewPr>
    <p:cSldViewPr snapToGrid="0" showGuides="1">
      <p:cViewPr varScale="1">
        <p:scale>
          <a:sx n="55" d="100"/>
          <a:sy n="55" d="100"/>
        </p:scale>
        <p:origin x="109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2/3/2025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2/3/2025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Frequent delivery</a:t>
            </a:r>
            <a:r>
              <a:rPr lang="en-US" dirty="0"/>
              <a:t> – Deliver working software in </a:t>
            </a:r>
            <a:r>
              <a:rPr lang="en-US" b="1" dirty="0"/>
              <a:t>short iterations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756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Collaboration</a:t>
            </a:r>
            <a:r>
              <a:rPr lang="en-US" dirty="0"/>
              <a:t> – </a:t>
            </a:r>
            <a:r>
              <a:rPr lang="en-US" b="1" dirty="0"/>
              <a:t>Developers and business teams</a:t>
            </a:r>
            <a:r>
              <a:rPr lang="en-US" dirty="0"/>
              <a:t> must work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2106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Motivated individuals</a:t>
            </a:r>
            <a:r>
              <a:rPr lang="en-US" dirty="0"/>
              <a:t> – Build projects with </a:t>
            </a:r>
            <a:r>
              <a:rPr lang="en-US" b="1" dirty="0"/>
              <a:t>trusted and motivated</a:t>
            </a:r>
            <a:r>
              <a:rPr lang="en-US" dirty="0"/>
              <a:t> teams.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4570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Face-to-face communication</a:t>
            </a:r>
            <a:r>
              <a:rPr lang="en-US" dirty="0"/>
              <a:t> – Direct interaction is the </a:t>
            </a:r>
            <a:r>
              <a:rPr lang="en-US" b="1" dirty="0"/>
              <a:t>best form of communication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5387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Working software is the measure of progress</a:t>
            </a:r>
            <a:r>
              <a:rPr lang="en-US" dirty="0"/>
              <a:t> – Focus on </a:t>
            </a:r>
            <a:r>
              <a:rPr lang="en-US" b="1" dirty="0"/>
              <a:t>delivering functional software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9617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Sustainable development</a:t>
            </a:r>
            <a:r>
              <a:rPr lang="en-US" dirty="0"/>
              <a:t> – Maintain a </a:t>
            </a:r>
            <a:r>
              <a:rPr lang="en-US" b="1" dirty="0"/>
              <a:t>constant pace</a:t>
            </a:r>
            <a:r>
              <a:rPr lang="en-US" dirty="0"/>
              <a:t> for long-term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146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Technical excellence</a:t>
            </a:r>
            <a:r>
              <a:rPr lang="en-US" dirty="0"/>
              <a:t> – Prioritize </a:t>
            </a:r>
            <a:r>
              <a:rPr lang="en-US" b="1" dirty="0"/>
              <a:t>good design and code quality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0409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Simplicity</a:t>
            </a:r>
            <a:r>
              <a:rPr lang="en-US" dirty="0"/>
              <a:t> – Focus on </a:t>
            </a:r>
            <a:r>
              <a:rPr lang="en-US" b="1" dirty="0"/>
              <a:t>minimal and efficient solutions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909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Self-organizing teams</a:t>
            </a:r>
            <a:r>
              <a:rPr lang="en-US" dirty="0"/>
              <a:t> – Empower teams to </a:t>
            </a:r>
            <a:r>
              <a:rPr lang="en-US" b="1" dirty="0"/>
              <a:t>make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4396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Regular reflection</a:t>
            </a:r>
            <a:r>
              <a:rPr lang="en-US" dirty="0"/>
              <a:t> – Teams should </a:t>
            </a:r>
            <a:r>
              <a:rPr lang="en-US" b="1" dirty="0"/>
              <a:t>review and improve</a:t>
            </a:r>
            <a:r>
              <a:rPr lang="en-US" dirty="0"/>
              <a:t> their processes.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81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A mobile app UI mockup showing screens and buttons without actual backend processing.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PK" smtClean="0"/>
              <a:t>12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5905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Agile Model</a:t>
            </a:r>
            <a:r>
              <a:rPr lang="en-US" dirty="0"/>
              <a:t> is a flexible and iterative approach to software development. It focuses on continuous improvement, customer feedback, and delivering small, working software increments. Agile replaces traditional long development cycles with short iterations (called </a:t>
            </a:r>
            <a:r>
              <a:rPr lang="en-US" b="1" dirty="0"/>
              <a:t>sprints</a:t>
            </a:r>
            <a:r>
              <a:rPr lang="en-US" dirty="0"/>
              <a:t>), allowing teams to adapt to changing 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972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14819EF9-FB08-2476-7BFF-C5B701C5E3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28654D-DC10-4A32-A468-7F17B23E12AB}" type="slidenum">
              <a:rPr lang="en-US" altLang="en-US" smtClean="0"/>
              <a:pPr>
                <a:spcBef>
                  <a:spcPct val="0"/>
                </a:spcBef>
              </a:pPr>
              <a:t>62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5BEBF13D-DF44-7DCB-EBFD-9A100CE624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4346575"/>
            <a:ext cx="5203825" cy="3857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95938813-69C6-2D44-0785-D63B7AEA27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84200" y="798513"/>
            <a:ext cx="5689600" cy="320198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2BEA1861-A6F6-BB5A-028C-8321936E23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8BC3C1-3814-4907-8DFC-4D92D9725FC7}" type="slidenum">
              <a:rPr lang="en-US" altLang="en-US" smtClean="0"/>
              <a:pPr>
                <a:spcBef>
                  <a:spcPct val="0"/>
                </a:spcBef>
              </a:pPr>
              <a:t>66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33DA0242-DF49-2FC7-FB14-6EBFFC3BE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4346575"/>
            <a:ext cx="5203825" cy="3857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2CBDA9E5-6968-F72D-65D0-176650AC96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84200" y="798513"/>
            <a:ext cx="5689600" cy="320198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A payment system where a user can enter card details and complete a transaction, but the rest of the app isn't functional.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5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A quick website mockup for a client, which is later replaced by the actual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43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Example:</a:t>
            </a:r>
            <a:r>
              <a:rPr lang="en-US" dirty="0"/>
              <a:t> A social media app starting with just user profiles and messaging, later adding features like stories and video calls.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50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42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07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Customer satisfaction</a:t>
            </a:r>
            <a:r>
              <a:rPr lang="en-US" dirty="0"/>
              <a:t> – Deliver valuable software </a:t>
            </a:r>
            <a:r>
              <a:rPr lang="en-US" b="1" dirty="0"/>
              <a:t>early and continuously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0088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Welcome change</a:t>
            </a:r>
            <a:r>
              <a:rPr lang="en-US" dirty="0"/>
              <a:t> – Adapt to </a:t>
            </a:r>
            <a:r>
              <a:rPr lang="en-US" b="1" dirty="0"/>
              <a:t>changing requirements</a:t>
            </a:r>
            <a:r>
              <a:rPr lang="en-US" dirty="0"/>
              <a:t> at any stage.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ED3704-AE22-4DA9-9232-6F18D59FB0D4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7346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30442D2D-F61E-497A-89B6-393F243C0C50}" type="datetime1">
              <a:rPr lang="en-US" smtClean="0"/>
              <a:t>2/3/2025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119FA-C1E0-47AC-92A5-F0193672E03F}" type="datetime1">
              <a:rPr lang="en-US" smtClean="0"/>
              <a:t>2/3/2025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29B1-EB3C-4EEA-ABF2-FC5CAD2E223E}" type="datetime1">
              <a:rPr lang="en-US" smtClean="0"/>
              <a:t>2/3/2025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8B41-466C-402C-9F8D-42997DDBDA83}" type="datetime1">
              <a:rPr lang="en-US" smtClean="0"/>
              <a:t>2/3/2025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3CBD3-F124-4CD9-AA10-0CA0141FA829}" type="datetime1">
              <a:rPr lang="en-US" smtClean="0"/>
              <a:t>2/3/2025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60214-BAD1-4801-914E-912195B31807}" type="datetime1">
              <a:rPr lang="en-US" smtClean="0"/>
              <a:t>2/3/2025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6CCCE-478D-45F5-91A7-1B739DAEEFEE}" type="datetime1">
              <a:rPr lang="en-US" smtClean="0"/>
              <a:t>2/3/2025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326B7-C3AF-409F-8EAF-EE1664B67C31}" type="datetime1">
              <a:rPr lang="en-US" smtClean="0"/>
              <a:t>2/3/2025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84C8B-436C-45A7-8610-1008AC778B07}" type="datetime1">
              <a:rPr lang="en-US" smtClean="0"/>
              <a:t>2/3/2025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336E8-8681-4607-A368-47B918AF332F}" type="datetime1">
              <a:rPr lang="en-US" smtClean="0"/>
              <a:t>2/3/2025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C9D3E-97E9-4880-8D55-94CEDA4CB765}" type="datetime1">
              <a:rPr lang="en-US" smtClean="0"/>
              <a:t>2/3/2025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5C41E8A7-CBC8-4FC3-B9EA-807E6CEE505E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2940611"/>
            <a:ext cx="7686261" cy="1442780"/>
          </a:xfrm>
        </p:spPr>
        <p:txBody>
          <a:bodyPr anchor="ctr">
            <a:normAutofit/>
          </a:bodyPr>
          <a:lstStyle/>
          <a:p>
            <a:r>
              <a:rPr lang="en-US" sz="4800" cap="none" dirty="0">
                <a:solidFill>
                  <a:srgbClr val="002060"/>
                </a:solidFill>
                <a:latin typeface="Baskerville Old Face" panose="02020602080505020303" pitchFamily="18" charset="0"/>
              </a:rPr>
              <a:t>Software Engineering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11561" y="4570566"/>
            <a:ext cx="5734050" cy="955565"/>
          </a:xfrm>
        </p:spPr>
        <p:txBody>
          <a:bodyPr>
            <a:no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Baskerville Old Face" panose="020206020805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Spring’25</a:t>
            </a:r>
            <a:endParaRPr lang="en-US" sz="3200" b="1" dirty="0">
              <a:solidFill>
                <a:srgbClr val="002060"/>
              </a:solidFill>
              <a:latin typeface="Baskerville Old Face" panose="020206020805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3200" b="1" dirty="0">
                <a:solidFill>
                  <a:srgbClr val="002060"/>
                </a:solidFill>
                <a:latin typeface="Baskerville Old Face" panose="020206020805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FAST-NU</a:t>
            </a: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0" y="138523"/>
            <a:ext cx="2883431" cy="28923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28900" y="572998"/>
            <a:ext cx="9980682" cy="60016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-5" dirty="0"/>
              <a:t>Prototyping </a:t>
            </a:r>
            <a:r>
              <a:rPr sz="3900" dirty="0"/>
              <a:t>Model</a:t>
            </a:r>
            <a:r>
              <a:rPr sz="3900" spc="15" dirty="0"/>
              <a:t> </a:t>
            </a:r>
            <a:r>
              <a:rPr sz="3900" dirty="0"/>
              <a:t>(Pros)</a:t>
            </a:r>
            <a:endParaRPr sz="3900"/>
          </a:p>
        </p:txBody>
      </p:sp>
      <p:sp>
        <p:nvSpPr>
          <p:cNvPr id="8" name="object 8"/>
          <p:cNvSpPr/>
          <p:nvPr/>
        </p:nvSpPr>
        <p:spPr>
          <a:xfrm>
            <a:off x="5112912" y="1393658"/>
            <a:ext cx="6928833" cy="4479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8552" y="1524741"/>
            <a:ext cx="5604062" cy="387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5080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Suitable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for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large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systems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for 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which there </a:t>
            </a:r>
            <a:r>
              <a:rPr sz="2800" spc="-10" dirty="0">
                <a:solidFill>
                  <a:srgbClr val="001F5F"/>
                </a:solidFill>
                <a:latin typeface="Arial"/>
                <a:cs typeface="Arial"/>
              </a:rPr>
              <a:t>is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no manual  process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to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define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the 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requirements</a:t>
            </a:r>
            <a:endParaRPr lang="en-US" sz="2800" spc="-5" dirty="0">
              <a:solidFill>
                <a:srgbClr val="001F5F"/>
              </a:solidFill>
              <a:latin typeface="Arial"/>
              <a:cs typeface="Arial"/>
            </a:endParaRPr>
          </a:p>
          <a:p>
            <a:pPr marL="299085" marR="5080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endParaRPr sz="2800" dirty="0">
              <a:latin typeface="Arial"/>
              <a:cs typeface="Arial"/>
            </a:endParaRPr>
          </a:p>
          <a:p>
            <a:pPr marL="299085" marR="118935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Much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feedback</a:t>
            </a:r>
            <a:r>
              <a:rPr sz="28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from 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customer</a:t>
            </a:r>
            <a:endParaRPr lang="en-US" sz="2800" spc="-5" dirty="0">
              <a:solidFill>
                <a:srgbClr val="001F5F"/>
              </a:solidFill>
              <a:latin typeface="Arial"/>
              <a:cs typeface="Arial"/>
            </a:endParaRPr>
          </a:p>
          <a:p>
            <a:pPr marL="299085" marR="118935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endParaRPr sz="2800" dirty="0">
              <a:latin typeface="Arial"/>
              <a:cs typeface="Arial"/>
            </a:endParaRPr>
          </a:p>
          <a:p>
            <a:pPr marL="29908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Quality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software </a:t>
            </a:r>
            <a:r>
              <a:rPr sz="2800" spc="-10" dirty="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sz="2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01F5F"/>
                </a:solidFill>
                <a:latin typeface="Arial"/>
                <a:cs typeface="Arial"/>
              </a:rPr>
              <a:t>good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9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28900" y="496054"/>
            <a:ext cx="9980682" cy="67710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-5" dirty="0"/>
              <a:t>Prototyping </a:t>
            </a:r>
            <a:r>
              <a:rPr sz="3900" dirty="0"/>
              <a:t>Model</a:t>
            </a:r>
            <a:r>
              <a:rPr sz="3900" spc="25" dirty="0"/>
              <a:t> </a:t>
            </a:r>
            <a:r>
              <a:rPr sz="3900" dirty="0"/>
              <a:t>(</a:t>
            </a:r>
            <a:r>
              <a:rPr sz="4400" b="1" dirty="0">
                <a:solidFill>
                  <a:srgbClr val="FF0000"/>
                </a:solidFill>
              </a:rPr>
              <a:t>Cons</a:t>
            </a:r>
            <a:r>
              <a:rPr sz="3900" dirty="0"/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279" y="1545777"/>
            <a:ext cx="5861639" cy="43088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1079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It may be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impossible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to</a:t>
            </a:r>
            <a:r>
              <a:rPr sz="2800" spc="-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tune 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prototype to meet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non-  functional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requirements</a:t>
            </a:r>
            <a:endParaRPr lang="en-US" sz="2800" spc="-5" dirty="0">
              <a:solidFill>
                <a:srgbClr val="001F5F"/>
              </a:solidFill>
              <a:latin typeface="Arial"/>
              <a:cs typeface="Arial"/>
            </a:endParaRPr>
          </a:p>
          <a:p>
            <a:pPr marL="299085" marR="1079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endParaRPr sz="2800" dirty="0">
              <a:latin typeface="Arial"/>
              <a:cs typeface="Arial"/>
            </a:endParaRPr>
          </a:p>
          <a:p>
            <a:pPr marL="29908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Lot of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time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at</a:t>
            </a:r>
            <a:r>
              <a:rPr sz="2800" spc="-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customer</a:t>
            </a:r>
            <a:endParaRPr lang="en-US" sz="2800" dirty="0">
              <a:solidFill>
                <a:srgbClr val="001F5F"/>
              </a:solidFill>
              <a:latin typeface="Arial"/>
              <a:cs typeface="Arial"/>
            </a:endParaRPr>
          </a:p>
          <a:p>
            <a:pPr marL="299085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endParaRPr sz="2800" dirty="0">
              <a:latin typeface="Arial"/>
              <a:cs typeface="Arial"/>
            </a:endParaRPr>
          </a:p>
          <a:p>
            <a:pPr marL="299085" marR="5080" indent="-286385"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changes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made during  prototype development will  probably have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degraded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the  system</a:t>
            </a:r>
            <a:r>
              <a:rPr sz="2800" spc="-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structure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84760" y="1380779"/>
            <a:ext cx="6282743" cy="507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294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3113" y="1437766"/>
            <a:ext cx="10205777" cy="4108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Also called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behavioral prototype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or</a:t>
            </a:r>
            <a:r>
              <a:rPr sz="300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mock-up</a:t>
            </a:r>
            <a:endParaRPr sz="3000" dirty="0">
              <a:latin typeface="Arial"/>
              <a:cs typeface="Arial"/>
            </a:endParaRPr>
          </a:p>
          <a:p>
            <a:pPr>
              <a:spcBef>
                <a:spcPts val="40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marR="5080" indent="-3429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It doesn’t dive into all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layers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an  architecture or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into system details but</a:t>
            </a:r>
            <a:r>
              <a:rPr sz="300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depicts  a portion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of the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user</a:t>
            </a:r>
            <a:r>
              <a:rPr sz="3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interface</a:t>
            </a:r>
            <a:endParaRPr sz="3000" dirty="0">
              <a:latin typeface="Arial"/>
              <a:cs typeface="Arial"/>
            </a:endParaRPr>
          </a:p>
          <a:p>
            <a:pPr>
              <a:spcBef>
                <a:spcPts val="40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marR="153035" indent="-3429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This type of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prototype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lets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you explore</a:t>
            </a:r>
            <a:r>
              <a:rPr sz="3000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some 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specific behaviors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the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intended system, 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with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the goal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refining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sz="30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requirements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3114" y="496055"/>
            <a:ext cx="9980682" cy="67710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Horizontal</a:t>
            </a:r>
            <a:r>
              <a:rPr sz="4400" spc="-15" dirty="0"/>
              <a:t> </a:t>
            </a:r>
            <a:r>
              <a:rPr sz="4400" spc="-5" dirty="0"/>
              <a:t>Prototypes</a:t>
            </a:r>
          </a:p>
        </p:txBody>
      </p:sp>
    </p:spTree>
    <p:extLst>
      <p:ext uri="{BB962C8B-B14F-4D97-AF65-F5344CB8AC3E}">
        <p14:creationId xmlns:p14="http://schemas.microsoft.com/office/powerpoint/2010/main" val="230475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4389" y="1437766"/>
            <a:ext cx="9980682" cy="45704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Also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known as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Structural</a:t>
            </a:r>
            <a:r>
              <a:rPr sz="3000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Prototype</a:t>
            </a:r>
            <a:endParaRPr sz="3000" dirty="0">
              <a:latin typeface="Arial"/>
              <a:cs typeface="Arial"/>
            </a:endParaRPr>
          </a:p>
          <a:p>
            <a:pPr algn="just">
              <a:spcBef>
                <a:spcPts val="40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marR="385445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It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implements a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slice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application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functionality from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user interface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through  the technical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services layers</a:t>
            </a:r>
            <a:endParaRPr sz="3000" dirty="0">
              <a:latin typeface="Arial"/>
              <a:cs typeface="Arial"/>
            </a:endParaRPr>
          </a:p>
          <a:p>
            <a:pPr algn="just">
              <a:spcBef>
                <a:spcPts val="40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marR="5080" indent="-342900" algn="just">
              <a:buFont typeface="Wingdings"/>
              <a:buChar char=""/>
              <a:tabLst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A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vertical prototype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works like the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real</a:t>
            </a:r>
            <a:r>
              <a:rPr sz="3000" spc="-2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system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is supposed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to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work because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it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touches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on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all 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levels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the </a:t>
            </a:r>
            <a:r>
              <a:rPr sz="3000" dirty="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sz="3000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implementation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4389" y="487941"/>
            <a:ext cx="9980682" cy="61555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30" dirty="0"/>
              <a:t>Vertical</a:t>
            </a:r>
            <a:r>
              <a:rPr sz="4000" spc="-55" dirty="0"/>
              <a:t> </a:t>
            </a:r>
            <a:r>
              <a:rPr sz="4000" spc="-5" dirty="0"/>
              <a:t>Prototypes</a:t>
            </a:r>
          </a:p>
        </p:txBody>
      </p:sp>
    </p:spTree>
    <p:extLst>
      <p:ext uri="{BB962C8B-B14F-4D97-AF65-F5344CB8AC3E}">
        <p14:creationId xmlns:p14="http://schemas.microsoft.com/office/powerpoint/2010/main" val="155534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9784" y="1437767"/>
            <a:ext cx="9980682" cy="3439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335280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Build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throwaway prototype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(or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exploratory</a:t>
            </a:r>
            <a:r>
              <a:rPr lang="en-US" sz="3000" spc="-5" dirty="0">
                <a:solidFill>
                  <a:srgbClr val="FF0000"/>
                </a:solidFill>
                <a:latin typeface="Arial"/>
                <a:cs typeface="Arial"/>
              </a:rPr>
              <a:t>/rapid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  prototype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)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to </a:t>
            </a:r>
            <a:r>
              <a:rPr sz="3000" spc="-5" dirty="0">
                <a:solidFill>
                  <a:srgbClr val="00AF50"/>
                </a:solidFill>
                <a:latin typeface="Arial"/>
                <a:cs typeface="Arial"/>
              </a:rPr>
              <a:t>answer questions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, </a:t>
            </a:r>
            <a:r>
              <a:rPr sz="3000" spc="-5" dirty="0">
                <a:solidFill>
                  <a:srgbClr val="00AF50"/>
                </a:solidFill>
                <a:latin typeface="Arial"/>
                <a:cs typeface="Arial"/>
              </a:rPr>
              <a:t>resolve  uncertainties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, and </a:t>
            </a:r>
            <a:r>
              <a:rPr sz="3000" spc="-5" dirty="0">
                <a:solidFill>
                  <a:srgbClr val="00AF50"/>
                </a:solidFill>
                <a:latin typeface="Arial"/>
                <a:cs typeface="Arial"/>
              </a:rPr>
              <a:t>improve requirements  </a:t>
            </a:r>
            <a:r>
              <a:rPr sz="3000" dirty="0">
                <a:solidFill>
                  <a:srgbClr val="00AF50"/>
                </a:solidFill>
                <a:latin typeface="Arial"/>
                <a:cs typeface="Arial"/>
              </a:rPr>
              <a:t>quality</a:t>
            </a:r>
            <a:endParaRPr sz="3000" dirty="0">
              <a:latin typeface="Arial"/>
              <a:cs typeface="Arial"/>
            </a:endParaRPr>
          </a:p>
          <a:p>
            <a:pPr algn="just">
              <a:spcBef>
                <a:spcPts val="40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marR="5080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Throwaway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prototype emphasizes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quick  implementation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and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modification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over  robustness, </a:t>
            </a:r>
            <a:r>
              <a:rPr sz="3000" spc="-25" dirty="0">
                <a:solidFill>
                  <a:srgbClr val="001F5F"/>
                </a:solidFill>
                <a:latin typeface="Arial"/>
                <a:cs typeface="Arial"/>
              </a:rPr>
              <a:t>reliability,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performance, and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long-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term</a:t>
            </a:r>
            <a:r>
              <a:rPr sz="30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maintainability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89784" y="514067"/>
            <a:ext cx="9980682" cy="61555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Throwaway</a:t>
            </a:r>
            <a:r>
              <a:rPr sz="4000" spc="-25" dirty="0"/>
              <a:t> </a:t>
            </a:r>
            <a:r>
              <a:rPr sz="4000" spc="-5" dirty="0"/>
              <a:t>Prototypes</a:t>
            </a:r>
          </a:p>
        </p:txBody>
      </p:sp>
    </p:spTree>
    <p:extLst>
      <p:ext uri="{BB962C8B-B14F-4D97-AF65-F5344CB8AC3E}">
        <p14:creationId xmlns:p14="http://schemas.microsoft.com/office/powerpoint/2010/main" val="63359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3114" y="1437767"/>
            <a:ext cx="10066440" cy="3439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throwaway prototype is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most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appropriate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when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 team faces </a:t>
            </a:r>
            <a:r>
              <a:rPr sz="3000" u="heavy" spc="-20" dirty="0">
                <a:solidFill>
                  <a:srgbClr val="001F5F"/>
                </a:solidFill>
                <a:latin typeface="Arial"/>
                <a:cs typeface="Arial"/>
              </a:rPr>
              <a:t>uncertainty</a:t>
            </a:r>
            <a:r>
              <a:rPr sz="3000" spc="-20" dirty="0">
                <a:solidFill>
                  <a:srgbClr val="001F5F"/>
                </a:solidFill>
                <a:latin typeface="Arial"/>
                <a:cs typeface="Arial"/>
              </a:rPr>
              <a:t>, </a:t>
            </a:r>
            <a:r>
              <a:rPr sz="3000" u="heavy" spc="-25" dirty="0">
                <a:solidFill>
                  <a:srgbClr val="001F5F"/>
                </a:solidFill>
                <a:latin typeface="Arial"/>
                <a:cs typeface="Arial"/>
              </a:rPr>
              <a:t>ambiguity</a:t>
            </a:r>
            <a:r>
              <a:rPr sz="3000" spc="-25" dirty="0">
                <a:solidFill>
                  <a:srgbClr val="001F5F"/>
                </a:solidFill>
                <a:latin typeface="Arial"/>
                <a:cs typeface="Arial"/>
              </a:rPr>
              <a:t>,  </a:t>
            </a:r>
            <a:r>
              <a:rPr sz="3000" u="heavy" spc="-5" dirty="0">
                <a:solidFill>
                  <a:srgbClr val="001F5F"/>
                </a:solidFill>
                <a:latin typeface="Arial"/>
                <a:cs typeface="Arial"/>
              </a:rPr>
              <a:t>incompleteness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, or </a:t>
            </a:r>
            <a:r>
              <a:rPr sz="3000" u="heavy" spc="-5" dirty="0">
                <a:solidFill>
                  <a:srgbClr val="001F5F"/>
                </a:solidFill>
                <a:latin typeface="Arial"/>
                <a:cs typeface="Arial"/>
              </a:rPr>
              <a:t>vagueness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in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requirements</a:t>
            </a:r>
            <a:endParaRPr sz="3000" dirty="0">
              <a:latin typeface="Arial"/>
              <a:cs typeface="Arial"/>
            </a:endParaRPr>
          </a:p>
          <a:p>
            <a:pPr algn="just">
              <a:spcBef>
                <a:spcPts val="40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marR="196850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A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prototype that helps users and</a:t>
            </a:r>
            <a:r>
              <a:rPr sz="3000" spc="-1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developers 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visualize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how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requirements might be  implemented can reveal gaps in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requirements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3114" y="505359"/>
            <a:ext cx="9980682" cy="61555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Throwaway</a:t>
            </a:r>
            <a:r>
              <a:rPr sz="4000" spc="-25" dirty="0"/>
              <a:t> </a:t>
            </a:r>
            <a:r>
              <a:rPr sz="4000" spc="-5" dirty="0"/>
              <a:t>Prototypes</a:t>
            </a:r>
          </a:p>
        </p:txBody>
      </p:sp>
    </p:spTree>
    <p:extLst>
      <p:ext uri="{BB962C8B-B14F-4D97-AF65-F5344CB8AC3E}">
        <p14:creationId xmlns:p14="http://schemas.microsoft.com/office/powerpoint/2010/main" val="395129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8774" y="1437767"/>
            <a:ext cx="9980682" cy="390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320675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An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evolutionary prototype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provides a solid 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architectural foundation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for building </a:t>
            </a:r>
            <a:r>
              <a:rPr sz="3000" spc="-10" dirty="0">
                <a:solidFill>
                  <a:srgbClr val="001F5F"/>
                </a:solidFill>
                <a:latin typeface="Arial"/>
                <a:cs typeface="Arial"/>
              </a:rPr>
              <a:t>the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product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incrementally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as </a:t>
            </a:r>
            <a:r>
              <a:rPr sz="3000" spc="-10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requirements  become clear over</a:t>
            </a:r>
            <a:r>
              <a:rPr sz="300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time</a:t>
            </a:r>
            <a:endParaRPr sz="3000" dirty="0">
              <a:latin typeface="Arial"/>
              <a:cs typeface="Arial"/>
            </a:endParaRPr>
          </a:p>
          <a:p>
            <a:pPr algn="just">
              <a:spcBef>
                <a:spcPts val="40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marR="5080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Evolutionary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prototyping is a component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 the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spiral software development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life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cycle  model and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some object-oriented software  development</a:t>
            </a:r>
            <a:r>
              <a:rPr sz="3000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processes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78774" y="540193"/>
            <a:ext cx="9980682" cy="61555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Evolutionary</a:t>
            </a:r>
            <a:r>
              <a:rPr sz="4000" spc="-15" dirty="0"/>
              <a:t> </a:t>
            </a:r>
            <a:r>
              <a:rPr sz="4000" spc="-5" dirty="0"/>
              <a:t>Prototypes</a:t>
            </a:r>
          </a:p>
        </p:txBody>
      </p:sp>
    </p:spTree>
    <p:extLst>
      <p:ext uri="{BB962C8B-B14F-4D97-AF65-F5344CB8AC3E}">
        <p14:creationId xmlns:p14="http://schemas.microsoft.com/office/powerpoint/2010/main" val="13536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6192" y="1437767"/>
            <a:ext cx="9980681" cy="390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383540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In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contrast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to the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quick-and-dirty nature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throwaway prototyping, an evolutionary  prototype must be built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with robust,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production-quality code from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sz="3000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outset</a:t>
            </a:r>
            <a:endParaRPr sz="3000" dirty="0">
              <a:latin typeface="Arial"/>
              <a:cs typeface="Arial"/>
            </a:endParaRPr>
          </a:p>
          <a:p>
            <a:pPr algn="just">
              <a:spcBef>
                <a:spcPts val="40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marR="5080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An evolutionary prototype must be designed 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for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easy growth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and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frequent enhancement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,  so developers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must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emphasize software  architecture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and solid design</a:t>
            </a:r>
            <a:r>
              <a:rPr sz="3000" spc="-1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principles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6192" y="560163"/>
            <a:ext cx="9980682" cy="61555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Evolutionary</a:t>
            </a:r>
            <a:r>
              <a:rPr sz="4000" spc="-15" dirty="0"/>
              <a:t> </a:t>
            </a:r>
            <a:r>
              <a:rPr sz="4000" spc="-5" dirty="0"/>
              <a:t>Prototypes</a:t>
            </a:r>
          </a:p>
        </p:txBody>
      </p:sp>
    </p:spTree>
    <p:extLst>
      <p:ext uri="{BB962C8B-B14F-4D97-AF65-F5344CB8AC3E}">
        <p14:creationId xmlns:p14="http://schemas.microsoft.com/office/powerpoint/2010/main" val="35229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1217" y="5740604"/>
            <a:ext cx="804545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25215" marR="5080" indent="-3613150"/>
            <a:r>
              <a:rPr spc="-5" dirty="0">
                <a:latin typeface="Arial"/>
                <a:cs typeface="Arial"/>
              </a:rPr>
              <a:t>Several possible </a:t>
            </a:r>
            <a:r>
              <a:rPr spc="-20" dirty="0">
                <a:latin typeface="Arial"/>
                <a:cs typeface="Arial"/>
              </a:rPr>
              <a:t>ways </a:t>
            </a:r>
            <a:r>
              <a:rPr dirty="0">
                <a:latin typeface="Arial"/>
                <a:cs typeface="Arial"/>
              </a:rPr>
              <a:t>to </a:t>
            </a:r>
            <a:r>
              <a:rPr spc="-5" dirty="0">
                <a:latin typeface="Arial"/>
                <a:cs typeface="Arial"/>
              </a:rPr>
              <a:t>incorporate prototyping into </a:t>
            </a: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software development  process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3601" y="452367"/>
            <a:ext cx="9980682" cy="67710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15" dirty="0"/>
              <a:t> </a:t>
            </a:r>
            <a:r>
              <a:rPr sz="4400" spc="-5" dirty="0"/>
              <a:t>Prototypes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05451" y="1153807"/>
            <a:ext cx="1395095" cy="373820"/>
          </a:xfrm>
          <a:prstGeom prst="rect">
            <a:avLst/>
          </a:prstGeom>
          <a:solidFill>
            <a:srgbClr val="F1F1F1"/>
          </a:solidFill>
          <a:ln w="3175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172085" marR="165735" indent="101600">
              <a:spcBef>
                <a:spcPts val="35"/>
              </a:spcBef>
            </a:pPr>
            <a:r>
              <a:rPr sz="1200" b="1" dirty="0">
                <a:latin typeface="Arial"/>
                <a:cs typeface="Arial"/>
              </a:rPr>
              <a:t>Gather </a:t>
            </a:r>
            <a:r>
              <a:rPr sz="1200" b="1" spc="-5" dirty="0">
                <a:latin typeface="Arial"/>
                <a:cs typeface="Arial"/>
              </a:rPr>
              <a:t>Use</a:t>
            </a:r>
            <a:r>
              <a:rPr lang="en-US" sz="1200" b="1" spc="-5" dirty="0">
                <a:latin typeface="Arial"/>
                <a:cs typeface="Arial"/>
              </a:rPr>
              <a:t>r</a:t>
            </a:r>
            <a:r>
              <a:rPr sz="1200" b="1" spc="-5" dirty="0">
                <a:latin typeface="Arial"/>
                <a:cs typeface="Arial"/>
              </a:rPr>
              <a:t>  Requirements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9223" y="2439569"/>
            <a:ext cx="1723389" cy="498475"/>
          </a:xfrm>
          <a:custGeom>
            <a:avLst/>
            <a:gdLst/>
            <a:ahLst/>
            <a:cxnLst/>
            <a:rect l="l" t="t" r="r" b="b"/>
            <a:pathLst>
              <a:path w="1723389" h="498475">
                <a:moveTo>
                  <a:pt x="0" y="498322"/>
                </a:moveTo>
                <a:lnTo>
                  <a:pt x="1723008" y="498322"/>
                </a:lnTo>
                <a:lnTo>
                  <a:pt x="1723008" y="0"/>
                </a:lnTo>
                <a:lnTo>
                  <a:pt x="0" y="0"/>
                </a:lnTo>
                <a:lnTo>
                  <a:pt x="0" y="49832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9223" y="2439569"/>
            <a:ext cx="1723389" cy="498475"/>
          </a:xfrm>
          <a:custGeom>
            <a:avLst/>
            <a:gdLst/>
            <a:ahLst/>
            <a:cxnLst/>
            <a:rect l="l" t="t" r="r" b="b"/>
            <a:pathLst>
              <a:path w="1723389" h="498475">
                <a:moveTo>
                  <a:pt x="0" y="498322"/>
                </a:moveTo>
                <a:lnTo>
                  <a:pt x="1723008" y="498322"/>
                </a:lnTo>
                <a:lnTo>
                  <a:pt x="1723008" y="0"/>
                </a:lnTo>
                <a:lnTo>
                  <a:pt x="0" y="0"/>
                </a:lnTo>
                <a:lnTo>
                  <a:pt x="0" y="498322"/>
                </a:lnTo>
                <a:close/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31998" y="2501772"/>
            <a:ext cx="149542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130"/>
            <a:r>
              <a:rPr sz="1200" b="1" spc="-5" dirty="0">
                <a:latin typeface="Arial"/>
                <a:cs typeface="Arial"/>
              </a:rPr>
              <a:t>Develop </a:t>
            </a:r>
            <a:r>
              <a:rPr sz="1200" b="1" dirty="0">
                <a:latin typeface="Arial"/>
                <a:cs typeface="Arial"/>
              </a:rPr>
              <a:t>throwaway  </a:t>
            </a:r>
            <a:r>
              <a:rPr sz="1200" b="1" spc="-5" dirty="0">
                <a:latin typeface="Arial"/>
                <a:cs typeface="Arial"/>
              </a:rPr>
              <a:t>horizontal</a:t>
            </a:r>
            <a:r>
              <a:rPr sz="1200" b="1" spc="-4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prototype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42411" y="3479432"/>
            <a:ext cx="1477010" cy="374461"/>
          </a:xfrm>
          <a:prstGeom prst="rect">
            <a:avLst/>
          </a:prstGeom>
          <a:solidFill>
            <a:srgbClr val="F1F1F1"/>
          </a:solidFill>
          <a:ln w="31749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403225" marR="270510" indent="-127000">
              <a:spcBef>
                <a:spcPts val="40"/>
              </a:spcBef>
            </a:pPr>
            <a:r>
              <a:rPr sz="1200" b="1" dirty="0">
                <a:latin typeface="Arial"/>
                <a:cs typeface="Arial"/>
              </a:rPr>
              <a:t>Design User  Interface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05450" y="2439568"/>
            <a:ext cx="1477010" cy="581660"/>
          </a:xfrm>
          <a:custGeom>
            <a:avLst/>
            <a:gdLst/>
            <a:ahLst/>
            <a:cxnLst/>
            <a:rect l="l" t="t" r="r" b="b"/>
            <a:pathLst>
              <a:path w="1477010" h="581660">
                <a:moveTo>
                  <a:pt x="0" y="581380"/>
                </a:moveTo>
                <a:lnTo>
                  <a:pt x="1476883" y="581380"/>
                </a:lnTo>
                <a:lnTo>
                  <a:pt x="1476883" y="0"/>
                </a:lnTo>
                <a:lnTo>
                  <a:pt x="0" y="0"/>
                </a:lnTo>
                <a:lnTo>
                  <a:pt x="0" y="58138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05450" y="2439568"/>
            <a:ext cx="1477010" cy="581660"/>
          </a:xfrm>
          <a:custGeom>
            <a:avLst/>
            <a:gdLst/>
            <a:ahLst/>
            <a:cxnLst/>
            <a:rect l="l" t="t" r="r" b="b"/>
            <a:pathLst>
              <a:path w="1477010" h="581660">
                <a:moveTo>
                  <a:pt x="0" y="581380"/>
                </a:moveTo>
                <a:lnTo>
                  <a:pt x="1476883" y="581380"/>
                </a:lnTo>
                <a:lnTo>
                  <a:pt x="1476883" y="0"/>
                </a:lnTo>
                <a:lnTo>
                  <a:pt x="0" y="0"/>
                </a:lnTo>
                <a:lnTo>
                  <a:pt x="0" y="581380"/>
                </a:lnTo>
                <a:close/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81294" y="2451861"/>
            <a:ext cx="929640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/>
            <a:r>
              <a:rPr sz="1200" b="1" spc="-5" dirty="0">
                <a:latin typeface="Arial"/>
                <a:cs typeface="Arial"/>
              </a:rPr>
              <a:t>Construct  e</a:t>
            </a:r>
            <a:r>
              <a:rPr sz="1200" b="1" spc="-25" dirty="0">
                <a:latin typeface="Arial"/>
                <a:cs typeface="Arial"/>
              </a:rPr>
              <a:t>v</a:t>
            </a:r>
            <a:r>
              <a:rPr sz="1200" b="1" dirty="0">
                <a:latin typeface="Arial"/>
                <a:cs typeface="Arial"/>
              </a:rPr>
              <a:t>olutionary  </a:t>
            </a:r>
            <a:r>
              <a:rPr sz="1200" b="1" spc="-5" dirty="0">
                <a:latin typeface="Arial"/>
                <a:cs typeface="Arial"/>
              </a:rPr>
              <a:t>prototype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66076" y="2442870"/>
            <a:ext cx="1558925" cy="416140"/>
          </a:xfrm>
          <a:prstGeom prst="rect">
            <a:avLst/>
          </a:prstGeom>
          <a:solidFill>
            <a:srgbClr val="F1F1F1"/>
          </a:solidFill>
          <a:ln w="31750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415290" marR="107950" indent="-299085">
              <a:spcBef>
                <a:spcPts val="365"/>
              </a:spcBef>
            </a:pPr>
            <a:r>
              <a:rPr sz="1200" b="1" spc="-5" dirty="0">
                <a:latin typeface="Arial"/>
                <a:cs typeface="Arial"/>
              </a:rPr>
              <a:t>Construct vertical  prototype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11922" y="3479431"/>
            <a:ext cx="1467485" cy="415290"/>
          </a:xfrm>
          <a:custGeom>
            <a:avLst/>
            <a:gdLst/>
            <a:ahLst/>
            <a:cxnLst/>
            <a:rect l="l" t="t" r="r" b="b"/>
            <a:pathLst>
              <a:path w="1467484" h="415289">
                <a:moveTo>
                  <a:pt x="0" y="415277"/>
                </a:moveTo>
                <a:lnTo>
                  <a:pt x="1467103" y="415277"/>
                </a:lnTo>
                <a:lnTo>
                  <a:pt x="1467103" y="0"/>
                </a:lnTo>
                <a:lnTo>
                  <a:pt x="0" y="0"/>
                </a:lnTo>
                <a:lnTo>
                  <a:pt x="0" y="41527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011922" y="3479432"/>
            <a:ext cx="1467485" cy="374461"/>
          </a:xfrm>
          <a:prstGeom prst="rect">
            <a:avLst/>
          </a:prstGeom>
          <a:ln w="3175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281305" marR="110489" indent="-161925">
              <a:spcBef>
                <a:spcPts val="40"/>
              </a:spcBef>
            </a:pPr>
            <a:r>
              <a:rPr sz="1200" b="1" dirty="0">
                <a:latin typeface="Arial"/>
                <a:cs typeface="Arial"/>
              </a:rPr>
              <a:t>Design Software  </a:t>
            </a:r>
            <a:r>
              <a:rPr sz="1200" b="1" spc="-5" dirty="0">
                <a:latin typeface="Arial"/>
                <a:cs typeface="Arial"/>
              </a:rPr>
              <a:t>architecture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05451" y="3479317"/>
            <a:ext cx="1395095" cy="541174"/>
          </a:xfrm>
          <a:prstGeom prst="rect">
            <a:avLst/>
          </a:prstGeom>
          <a:solidFill>
            <a:srgbClr val="F1F1F1"/>
          </a:solidFill>
          <a:ln w="31750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274320" marR="266065" indent="-1270" algn="ctr">
              <a:lnSpc>
                <a:spcPts val="1440"/>
              </a:lnSpc>
              <a:spcBef>
                <a:spcPts val="20"/>
              </a:spcBef>
            </a:pPr>
            <a:r>
              <a:rPr sz="1200" b="1" spc="-15" dirty="0">
                <a:latin typeface="Arial"/>
                <a:cs typeface="Arial"/>
              </a:rPr>
              <a:t>Verify </a:t>
            </a:r>
            <a:r>
              <a:rPr sz="1200" b="1" dirty="0">
                <a:latin typeface="Arial"/>
                <a:cs typeface="Arial"/>
              </a:rPr>
              <a:t>and  </a:t>
            </a:r>
            <a:r>
              <a:rPr sz="1200" b="1" spc="-5" dirty="0">
                <a:latin typeface="Arial"/>
                <a:cs typeface="Arial"/>
              </a:rPr>
              <a:t>deliver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395"/>
              </a:lnSpc>
            </a:pPr>
            <a:r>
              <a:rPr sz="1200" b="1" dirty="0">
                <a:latin typeface="Arial"/>
                <a:cs typeface="Arial"/>
              </a:rPr>
              <a:t>increments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05450" y="4392942"/>
            <a:ext cx="1477010" cy="415290"/>
          </a:xfrm>
          <a:custGeom>
            <a:avLst/>
            <a:gdLst/>
            <a:ahLst/>
            <a:cxnLst/>
            <a:rect l="l" t="t" r="r" b="b"/>
            <a:pathLst>
              <a:path w="1477010" h="415289">
                <a:moveTo>
                  <a:pt x="0" y="415277"/>
                </a:moveTo>
                <a:lnTo>
                  <a:pt x="1476883" y="415277"/>
                </a:lnTo>
                <a:lnTo>
                  <a:pt x="1476883" y="0"/>
                </a:lnTo>
                <a:lnTo>
                  <a:pt x="0" y="0"/>
                </a:lnTo>
                <a:lnTo>
                  <a:pt x="0" y="41527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05450" y="4392943"/>
            <a:ext cx="1477010" cy="374461"/>
          </a:xfrm>
          <a:prstGeom prst="rect">
            <a:avLst/>
          </a:prstGeom>
          <a:ln w="31749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214629" marR="198120" indent="-9525">
              <a:spcBef>
                <a:spcPts val="40"/>
              </a:spcBef>
            </a:pPr>
            <a:r>
              <a:rPr sz="1200" b="1" spc="-5" dirty="0">
                <a:latin typeface="Arial"/>
                <a:cs typeface="Arial"/>
              </a:rPr>
              <a:t>Construct </a:t>
            </a:r>
            <a:r>
              <a:rPr sz="1200" b="1" dirty="0">
                <a:latin typeface="Arial"/>
                <a:cs typeface="Arial"/>
              </a:rPr>
              <a:t>and  </a:t>
            </a:r>
            <a:r>
              <a:rPr sz="1200" b="1" spc="-5" dirty="0">
                <a:latin typeface="Arial"/>
                <a:cs typeface="Arial"/>
              </a:rPr>
              <a:t>verify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64428" y="5223523"/>
            <a:ext cx="1477010" cy="282129"/>
          </a:xfrm>
          <a:prstGeom prst="rect">
            <a:avLst/>
          </a:prstGeom>
          <a:solidFill>
            <a:srgbClr val="F1F1F1"/>
          </a:solidFill>
          <a:ln w="31750">
            <a:solidFill>
              <a:srgbClr val="000000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164465">
              <a:spcBef>
                <a:spcPts val="760"/>
              </a:spcBef>
            </a:pPr>
            <a:r>
              <a:rPr sz="1200" b="1" spc="-5" dirty="0">
                <a:latin typeface="Arial"/>
                <a:cs typeface="Arial"/>
              </a:rPr>
              <a:t>Deliver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product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04159" y="1616074"/>
            <a:ext cx="992505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1120">
              <a:lnSpc>
                <a:spcPct val="102499"/>
              </a:lnSpc>
            </a:pPr>
            <a:r>
              <a:rPr sz="1200" b="1" spc="-5" dirty="0">
                <a:latin typeface="Arial"/>
                <a:cs typeface="Arial"/>
              </a:rPr>
              <a:t>Refine </a:t>
            </a:r>
            <a:r>
              <a:rPr sz="1200" b="1" dirty="0">
                <a:latin typeface="Arial"/>
                <a:cs typeface="Arial"/>
              </a:rPr>
              <a:t>user  </a:t>
            </a:r>
            <a:r>
              <a:rPr sz="1200" b="1" spc="-5" dirty="0">
                <a:latin typeface="Arial"/>
                <a:cs typeface="Arial"/>
              </a:rPr>
              <a:t>re</a:t>
            </a:r>
            <a:r>
              <a:rPr sz="1200" b="1" dirty="0">
                <a:latin typeface="Arial"/>
                <a:cs typeface="Arial"/>
              </a:rPr>
              <a:t>quir</a:t>
            </a:r>
            <a:r>
              <a:rPr sz="1200" b="1" spc="5" dirty="0">
                <a:latin typeface="Arial"/>
                <a:cs typeface="Arial"/>
              </a:rPr>
              <a:t>e</a:t>
            </a:r>
            <a:r>
              <a:rPr sz="1200" b="1" spc="-5" dirty="0">
                <a:latin typeface="Arial"/>
                <a:cs typeface="Arial"/>
              </a:rPr>
              <a:t>me</a:t>
            </a:r>
            <a:r>
              <a:rPr sz="1200" b="1" dirty="0">
                <a:latin typeface="Arial"/>
                <a:cs typeface="Arial"/>
              </a:rPr>
              <a:t>n</a:t>
            </a:r>
            <a:r>
              <a:rPr sz="1200" b="1" spc="-5" dirty="0">
                <a:latin typeface="Arial"/>
                <a:cs typeface="Arial"/>
              </a:rPr>
              <a:t>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38600" y="1451991"/>
            <a:ext cx="1475740" cy="967740"/>
          </a:xfrm>
          <a:custGeom>
            <a:avLst/>
            <a:gdLst/>
            <a:ahLst/>
            <a:cxnLst/>
            <a:rect l="l" t="t" r="r" b="b"/>
            <a:pathLst>
              <a:path w="1475739" h="967739">
                <a:moveTo>
                  <a:pt x="89788" y="814451"/>
                </a:moveTo>
                <a:lnTo>
                  <a:pt x="0" y="967613"/>
                </a:lnTo>
                <a:lnTo>
                  <a:pt x="176402" y="947547"/>
                </a:lnTo>
                <a:lnTo>
                  <a:pt x="147393" y="902970"/>
                </a:lnTo>
                <a:lnTo>
                  <a:pt x="128397" y="902970"/>
                </a:lnTo>
                <a:lnTo>
                  <a:pt x="111125" y="876426"/>
                </a:lnTo>
                <a:lnTo>
                  <a:pt x="124470" y="867744"/>
                </a:lnTo>
                <a:lnTo>
                  <a:pt x="89788" y="814451"/>
                </a:lnTo>
                <a:close/>
              </a:path>
              <a:path w="1475739" h="967739">
                <a:moveTo>
                  <a:pt x="124470" y="867744"/>
                </a:moveTo>
                <a:lnTo>
                  <a:pt x="111125" y="876426"/>
                </a:lnTo>
                <a:lnTo>
                  <a:pt x="128397" y="902970"/>
                </a:lnTo>
                <a:lnTo>
                  <a:pt x="141743" y="894286"/>
                </a:lnTo>
                <a:lnTo>
                  <a:pt x="124470" y="867744"/>
                </a:lnTo>
                <a:close/>
              </a:path>
              <a:path w="1475739" h="967739">
                <a:moveTo>
                  <a:pt x="141743" y="894286"/>
                </a:moveTo>
                <a:lnTo>
                  <a:pt x="128397" y="902970"/>
                </a:lnTo>
                <a:lnTo>
                  <a:pt x="147393" y="902970"/>
                </a:lnTo>
                <a:lnTo>
                  <a:pt x="141743" y="894286"/>
                </a:lnTo>
                <a:close/>
              </a:path>
              <a:path w="1475739" h="967739">
                <a:moveTo>
                  <a:pt x="1458214" y="0"/>
                </a:moveTo>
                <a:lnTo>
                  <a:pt x="124470" y="867744"/>
                </a:lnTo>
                <a:lnTo>
                  <a:pt x="141743" y="894286"/>
                </a:lnTo>
                <a:lnTo>
                  <a:pt x="1475486" y="26543"/>
                </a:lnTo>
                <a:lnTo>
                  <a:pt x="14582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23432" y="1569086"/>
            <a:ext cx="158750" cy="870585"/>
          </a:xfrm>
          <a:custGeom>
            <a:avLst/>
            <a:gdLst/>
            <a:ahLst/>
            <a:cxnLst/>
            <a:rect l="l" t="t" r="r" b="b"/>
            <a:pathLst>
              <a:path w="158750" h="870585">
                <a:moveTo>
                  <a:pt x="63500" y="711707"/>
                </a:moveTo>
                <a:lnTo>
                  <a:pt x="0" y="711707"/>
                </a:lnTo>
                <a:lnTo>
                  <a:pt x="79375" y="870457"/>
                </a:lnTo>
                <a:lnTo>
                  <a:pt x="150812" y="727582"/>
                </a:lnTo>
                <a:lnTo>
                  <a:pt x="63500" y="727582"/>
                </a:lnTo>
                <a:lnTo>
                  <a:pt x="63500" y="711707"/>
                </a:lnTo>
                <a:close/>
              </a:path>
              <a:path w="158750" h="870585">
                <a:moveTo>
                  <a:pt x="95250" y="0"/>
                </a:moveTo>
                <a:lnTo>
                  <a:pt x="63500" y="0"/>
                </a:lnTo>
                <a:lnTo>
                  <a:pt x="63500" y="727582"/>
                </a:lnTo>
                <a:lnTo>
                  <a:pt x="95250" y="727582"/>
                </a:lnTo>
                <a:lnTo>
                  <a:pt x="95250" y="0"/>
                </a:lnTo>
                <a:close/>
              </a:path>
              <a:path w="158750" h="870585">
                <a:moveTo>
                  <a:pt x="158750" y="711707"/>
                </a:moveTo>
                <a:lnTo>
                  <a:pt x="95250" y="711707"/>
                </a:lnTo>
                <a:lnTo>
                  <a:pt x="95250" y="727582"/>
                </a:lnTo>
                <a:lnTo>
                  <a:pt x="150812" y="727582"/>
                </a:lnTo>
                <a:lnTo>
                  <a:pt x="158750" y="7117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92797" y="1451229"/>
            <a:ext cx="1852930" cy="991869"/>
          </a:xfrm>
          <a:custGeom>
            <a:avLst/>
            <a:gdLst/>
            <a:ahLst/>
            <a:cxnLst/>
            <a:rect l="l" t="t" r="r" b="b"/>
            <a:pathLst>
              <a:path w="1852929" h="991869">
                <a:moveTo>
                  <a:pt x="1705025" y="931342"/>
                </a:moveTo>
                <a:lnTo>
                  <a:pt x="1675256" y="987425"/>
                </a:lnTo>
                <a:lnTo>
                  <a:pt x="1852802" y="991616"/>
                </a:lnTo>
                <a:lnTo>
                  <a:pt x="1815072" y="938784"/>
                </a:lnTo>
                <a:lnTo>
                  <a:pt x="1719072" y="938784"/>
                </a:lnTo>
                <a:lnTo>
                  <a:pt x="1705025" y="931342"/>
                </a:lnTo>
                <a:close/>
              </a:path>
              <a:path w="1852929" h="991869">
                <a:moveTo>
                  <a:pt x="1719914" y="903291"/>
                </a:moveTo>
                <a:lnTo>
                  <a:pt x="1705025" y="931342"/>
                </a:lnTo>
                <a:lnTo>
                  <a:pt x="1719072" y="938784"/>
                </a:lnTo>
                <a:lnTo>
                  <a:pt x="1733930" y="910717"/>
                </a:lnTo>
                <a:lnTo>
                  <a:pt x="1719914" y="903291"/>
                </a:lnTo>
                <a:close/>
              </a:path>
              <a:path w="1852929" h="991869">
                <a:moveTo>
                  <a:pt x="1749678" y="847217"/>
                </a:moveTo>
                <a:lnTo>
                  <a:pt x="1719914" y="903291"/>
                </a:lnTo>
                <a:lnTo>
                  <a:pt x="1733930" y="910717"/>
                </a:lnTo>
                <a:lnTo>
                  <a:pt x="1719072" y="938784"/>
                </a:lnTo>
                <a:lnTo>
                  <a:pt x="1815072" y="938784"/>
                </a:lnTo>
                <a:lnTo>
                  <a:pt x="1749678" y="847217"/>
                </a:lnTo>
                <a:close/>
              </a:path>
              <a:path w="1852929" h="991869">
                <a:moveTo>
                  <a:pt x="14859" y="0"/>
                </a:moveTo>
                <a:lnTo>
                  <a:pt x="0" y="28067"/>
                </a:lnTo>
                <a:lnTo>
                  <a:pt x="1705025" y="931342"/>
                </a:lnTo>
                <a:lnTo>
                  <a:pt x="1719914" y="903291"/>
                </a:lnTo>
                <a:lnTo>
                  <a:pt x="14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663813" y="2941066"/>
            <a:ext cx="158750" cy="538480"/>
          </a:xfrm>
          <a:custGeom>
            <a:avLst/>
            <a:gdLst/>
            <a:ahLst/>
            <a:cxnLst/>
            <a:rect l="l" t="t" r="r" b="b"/>
            <a:pathLst>
              <a:path w="158750" h="538479">
                <a:moveTo>
                  <a:pt x="0" y="379095"/>
                </a:moveTo>
                <a:lnTo>
                  <a:pt x="78485" y="538353"/>
                </a:lnTo>
                <a:lnTo>
                  <a:pt x="150897" y="395478"/>
                </a:lnTo>
                <a:lnTo>
                  <a:pt x="95250" y="395478"/>
                </a:lnTo>
                <a:lnTo>
                  <a:pt x="63500" y="395350"/>
                </a:lnTo>
                <a:lnTo>
                  <a:pt x="63597" y="379451"/>
                </a:lnTo>
                <a:lnTo>
                  <a:pt x="0" y="379095"/>
                </a:lnTo>
                <a:close/>
              </a:path>
              <a:path w="158750" h="538479">
                <a:moveTo>
                  <a:pt x="63597" y="379451"/>
                </a:moveTo>
                <a:lnTo>
                  <a:pt x="63500" y="395350"/>
                </a:lnTo>
                <a:lnTo>
                  <a:pt x="95250" y="395478"/>
                </a:lnTo>
                <a:lnTo>
                  <a:pt x="95346" y="379628"/>
                </a:lnTo>
                <a:lnTo>
                  <a:pt x="63597" y="379451"/>
                </a:lnTo>
                <a:close/>
              </a:path>
              <a:path w="158750" h="538479">
                <a:moveTo>
                  <a:pt x="95346" y="379628"/>
                </a:moveTo>
                <a:lnTo>
                  <a:pt x="95250" y="395478"/>
                </a:lnTo>
                <a:lnTo>
                  <a:pt x="150897" y="395478"/>
                </a:lnTo>
                <a:lnTo>
                  <a:pt x="158750" y="379984"/>
                </a:lnTo>
                <a:lnTo>
                  <a:pt x="95346" y="379628"/>
                </a:lnTo>
                <a:close/>
              </a:path>
              <a:path w="158750" h="538479">
                <a:moveTo>
                  <a:pt x="65912" y="0"/>
                </a:moveTo>
                <a:lnTo>
                  <a:pt x="63597" y="379451"/>
                </a:lnTo>
                <a:lnTo>
                  <a:pt x="95346" y="379628"/>
                </a:lnTo>
                <a:lnTo>
                  <a:pt x="97662" y="254"/>
                </a:lnTo>
                <a:lnTo>
                  <a:pt x="65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00291" y="2923540"/>
            <a:ext cx="1647825" cy="788035"/>
          </a:xfrm>
          <a:custGeom>
            <a:avLst/>
            <a:gdLst/>
            <a:ahLst/>
            <a:cxnLst/>
            <a:rect l="l" t="t" r="r" b="b"/>
            <a:pathLst>
              <a:path w="1647825" h="788035">
                <a:moveTo>
                  <a:pt x="109982" y="644144"/>
                </a:moveTo>
                <a:lnTo>
                  <a:pt x="0" y="783463"/>
                </a:lnTo>
                <a:lnTo>
                  <a:pt x="177419" y="787908"/>
                </a:lnTo>
                <a:lnTo>
                  <a:pt x="153589" y="737108"/>
                </a:lnTo>
                <a:lnTo>
                  <a:pt x="136144" y="737108"/>
                </a:lnTo>
                <a:lnTo>
                  <a:pt x="122555" y="708406"/>
                </a:lnTo>
                <a:lnTo>
                  <a:pt x="136959" y="701655"/>
                </a:lnTo>
                <a:lnTo>
                  <a:pt x="109982" y="644144"/>
                </a:lnTo>
                <a:close/>
              </a:path>
              <a:path w="1647825" h="788035">
                <a:moveTo>
                  <a:pt x="136959" y="701655"/>
                </a:moveTo>
                <a:lnTo>
                  <a:pt x="122555" y="708406"/>
                </a:lnTo>
                <a:lnTo>
                  <a:pt x="136144" y="737108"/>
                </a:lnTo>
                <a:lnTo>
                  <a:pt x="150445" y="730405"/>
                </a:lnTo>
                <a:lnTo>
                  <a:pt x="136959" y="701655"/>
                </a:lnTo>
                <a:close/>
              </a:path>
              <a:path w="1647825" h="788035">
                <a:moveTo>
                  <a:pt x="150445" y="730405"/>
                </a:moveTo>
                <a:lnTo>
                  <a:pt x="136144" y="737108"/>
                </a:lnTo>
                <a:lnTo>
                  <a:pt x="153589" y="737108"/>
                </a:lnTo>
                <a:lnTo>
                  <a:pt x="150445" y="730405"/>
                </a:lnTo>
                <a:close/>
              </a:path>
              <a:path w="1647825" h="788035">
                <a:moveTo>
                  <a:pt x="1634236" y="0"/>
                </a:moveTo>
                <a:lnTo>
                  <a:pt x="136959" y="701655"/>
                </a:lnTo>
                <a:lnTo>
                  <a:pt x="150445" y="730405"/>
                </a:lnTo>
                <a:lnTo>
                  <a:pt x="1647698" y="28701"/>
                </a:lnTo>
                <a:lnTo>
                  <a:pt x="16342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74820" y="3879977"/>
            <a:ext cx="1731010" cy="734060"/>
          </a:xfrm>
          <a:custGeom>
            <a:avLst/>
            <a:gdLst/>
            <a:ahLst/>
            <a:cxnLst/>
            <a:rect l="l" t="t" r="r" b="b"/>
            <a:pathLst>
              <a:path w="1731010" h="734060">
                <a:moveTo>
                  <a:pt x="1577645" y="675217"/>
                </a:moveTo>
                <a:lnTo>
                  <a:pt x="1553591" y="733933"/>
                </a:lnTo>
                <a:lnTo>
                  <a:pt x="1730629" y="720598"/>
                </a:lnTo>
                <a:lnTo>
                  <a:pt x="1696198" y="681228"/>
                </a:lnTo>
                <a:lnTo>
                  <a:pt x="1592326" y="681228"/>
                </a:lnTo>
                <a:lnTo>
                  <a:pt x="1577645" y="675217"/>
                </a:lnTo>
                <a:close/>
              </a:path>
              <a:path w="1731010" h="734060">
                <a:moveTo>
                  <a:pt x="1589714" y="645757"/>
                </a:moveTo>
                <a:lnTo>
                  <a:pt x="1577645" y="675217"/>
                </a:lnTo>
                <a:lnTo>
                  <a:pt x="1592326" y="681228"/>
                </a:lnTo>
                <a:lnTo>
                  <a:pt x="1604391" y="651764"/>
                </a:lnTo>
                <a:lnTo>
                  <a:pt x="1589714" y="645757"/>
                </a:lnTo>
                <a:close/>
              </a:path>
              <a:path w="1731010" h="734060">
                <a:moveTo>
                  <a:pt x="1613789" y="586994"/>
                </a:moveTo>
                <a:lnTo>
                  <a:pt x="1589714" y="645757"/>
                </a:lnTo>
                <a:lnTo>
                  <a:pt x="1604391" y="651764"/>
                </a:lnTo>
                <a:lnTo>
                  <a:pt x="1592326" y="681228"/>
                </a:lnTo>
                <a:lnTo>
                  <a:pt x="1696198" y="681228"/>
                </a:lnTo>
                <a:lnTo>
                  <a:pt x="1613789" y="586994"/>
                </a:lnTo>
                <a:close/>
              </a:path>
              <a:path w="1731010" h="734060">
                <a:moveTo>
                  <a:pt x="11937" y="0"/>
                </a:moveTo>
                <a:lnTo>
                  <a:pt x="0" y="29337"/>
                </a:lnTo>
                <a:lnTo>
                  <a:pt x="1577645" y="675217"/>
                </a:lnTo>
                <a:lnTo>
                  <a:pt x="1589714" y="645757"/>
                </a:lnTo>
                <a:lnTo>
                  <a:pt x="119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82333" y="3879851"/>
            <a:ext cx="1769110" cy="735965"/>
          </a:xfrm>
          <a:custGeom>
            <a:avLst/>
            <a:gdLst/>
            <a:ahLst/>
            <a:cxnLst/>
            <a:rect l="l" t="t" r="r" b="b"/>
            <a:pathLst>
              <a:path w="1769109" h="735964">
                <a:moveTo>
                  <a:pt x="117855" y="588010"/>
                </a:moveTo>
                <a:lnTo>
                  <a:pt x="0" y="720725"/>
                </a:lnTo>
                <a:lnTo>
                  <a:pt x="176911" y="735457"/>
                </a:lnTo>
                <a:lnTo>
                  <a:pt x="155649" y="682370"/>
                </a:lnTo>
                <a:lnTo>
                  <a:pt x="138556" y="682370"/>
                </a:lnTo>
                <a:lnTo>
                  <a:pt x="126745" y="652907"/>
                </a:lnTo>
                <a:lnTo>
                  <a:pt x="141484" y="647005"/>
                </a:lnTo>
                <a:lnTo>
                  <a:pt x="117855" y="588010"/>
                </a:lnTo>
                <a:close/>
              </a:path>
              <a:path w="1769109" h="735964">
                <a:moveTo>
                  <a:pt x="141484" y="647005"/>
                </a:moveTo>
                <a:lnTo>
                  <a:pt x="126745" y="652907"/>
                </a:lnTo>
                <a:lnTo>
                  <a:pt x="138556" y="682370"/>
                </a:lnTo>
                <a:lnTo>
                  <a:pt x="153287" y="676473"/>
                </a:lnTo>
                <a:lnTo>
                  <a:pt x="141484" y="647005"/>
                </a:lnTo>
                <a:close/>
              </a:path>
              <a:path w="1769109" h="735964">
                <a:moveTo>
                  <a:pt x="153287" y="676473"/>
                </a:moveTo>
                <a:lnTo>
                  <a:pt x="138556" y="682370"/>
                </a:lnTo>
                <a:lnTo>
                  <a:pt x="155649" y="682370"/>
                </a:lnTo>
                <a:lnTo>
                  <a:pt x="153287" y="676473"/>
                </a:lnTo>
                <a:close/>
              </a:path>
              <a:path w="1769109" h="735964">
                <a:moveTo>
                  <a:pt x="1757298" y="0"/>
                </a:moveTo>
                <a:lnTo>
                  <a:pt x="141484" y="647005"/>
                </a:lnTo>
                <a:lnTo>
                  <a:pt x="153287" y="676473"/>
                </a:lnTo>
                <a:lnTo>
                  <a:pt x="1769110" y="29591"/>
                </a:lnTo>
                <a:lnTo>
                  <a:pt x="1757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82442" y="1282064"/>
            <a:ext cx="1723389" cy="158750"/>
          </a:xfrm>
          <a:custGeom>
            <a:avLst/>
            <a:gdLst/>
            <a:ahLst/>
            <a:cxnLst/>
            <a:rect l="l" t="t" r="r" b="b"/>
            <a:pathLst>
              <a:path w="1723389" h="158750">
                <a:moveTo>
                  <a:pt x="1564258" y="0"/>
                </a:moveTo>
                <a:lnTo>
                  <a:pt x="1564258" y="158750"/>
                </a:lnTo>
                <a:lnTo>
                  <a:pt x="1691258" y="95250"/>
                </a:lnTo>
                <a:lnTo>
                  <a:pt x="1580133" y="95250"/>
                </a:lnTo>
                <a:lnTo>
                  <a:pt x="1580133" y="63500"/>
                </a:lnTo>
                <a:lnTo>
                  <a:pt x="1691258" y="63500"/>
                </a:lnTo>
                <a:lnTo>
                  <a:pt x="1564258" y="0"/>
                </a:lnTo>
                <a:close/>
              </a:path>
              <a:path w="1723389" h="158750">
                <a:moveTo>
                  <a:pt x="1564258" y="63500"/>
                </a:moveTo>
                <a:lnTo>
                  <a:pt x="0" y="63500"/>
                </a:lnTo>
                <a:lnTo>
                  <a:pt x="0" y="95250"/>
                </a:lnTo>
                <a:lnTo>
                  <a:pt x="1564258" y="95250"/>
                </a:lnTo>
                <a:lnTo>
                  <a:pt x="1564258" y="63500"/>
                </a:lnTo>
                <a:close/>
              </a:path>
              <a:path w="1723389" h="158750">
                <a:moveTo>
                  <a:pt x="1691258" y="63500"/>
                </a:moveTo>
                <a:lnTo>
                  <a:pt x="1580133" y="63500"/>
                </a:lnTo>
                <a:lnTo>
                  <a:pt x="1580133" y="95250"/>
                </a:lnTo>
                <a:lnTo>
                  <a:pt x="1691258" y="95250"/>
                </a:lnTo>
                <a:lnTo>
                  <a:pt x="1723008" y="79375"/>
                </a:lnTo>
                <a:lnTo>
                  <a:pt x="1691258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82441" y="2025904"/>
            <a:ext cx="0" cy="414020"/>
          </a:xfrm>
          <a:custGeom>
            <a:avLst/>
            <a:gdLst/>
            <a:ahLst/>
            <a:cxnLst/>
            <a:rect l="l" t="t" r="r" b="b"/>
            <a:pathLst>
              <a:path h="414019">
                <a:moveTo>
                  <a:pt x="0" y="413638"/>
                </a:moveTo>
                <a:lnTo>
                  <a:pt x="0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2441" y="1361440"/>
            <a:ext cx="0" cy="207645"/>
          </a:xfrm>
          <a:custGeom>
            <a:avLst/>
            <a:gdLst/>
            <a:ahLst/>
            <a:cxnLst/>
            <a:rect l="l" t="t" r="r" b="b"/>
            <a:pathLst>
              <a:path h="207644">
                <a:moveTo>
                  <a:pt x="0" y="0"/>
                </a:moveTo>
                <a:lnTo>
                  <a:pt x="0" y="207645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41592" y="4808220"/>
            <a:ext cx="158750" cy="415290"/>
          </a:xfrm>
          <a:custGeom>
            <a:avLst/>
            <a:gdLst/>
            <a:ahLst/>
            <a:cxnLst/>
            <a:rect l="l" t="t" r="r" b="b"/>
            <a:pathLst>
              <a:path w="158750" h="415289">
                <a:moveTo>
                  <a:pt x="63500" y="256539"/>
                </a:moveTo>
                <a:lnTo>
                  <a:pt x="0" y="256539"/>
                </a:lnTo>
                <a:lnTo>
                  <a:pt x="79375" y="415289"/>
                </a:lnTo>
                <a:lnTo>
                  <a:pt x="150812" y="272414"/>
                </a:lnTo>
                <a:lnTo>
                  <a:pt x="63500" y="272414"/>
                </a:lnTo>
                <a:lnTo>
                  <a:pt x="63500" y="256539"/>
                </a:lnTo>
                <a:close/>
              </a:path>
              <a:path w="158750" h="415289">
                <a:moveTo>
                  <a:pt x="95250" y="0"/>
                </a:moveTo>
                <a:lnTo>
                  <a:pt x="63500" y="0"/>
                </a:lnTo>
                <a:lnTo>
                  <a:pt x="63500" y="272414"/>
                </a:lnTo>
                <a:lnTo>
                  <a:pt x="95250" y="272414"/>
                </a:lnTo>
                <a:lnTo>
                  <a:pt x="95250" y="0"/>
                </a:lnTo>
                <a:close/>
              </a:path>
              <a:path w="158750" h="415289">
                <a:moveTo>
                  <a:pt x="158750" y="256539"/>
                </a:moveTo>
                <a:lnTo>
                  <a:pt x="95250" y="256539"/>
                </a:lnTo>
                <a:lnTo>
                  <a:pt x="95250" y="272414"/>
                </a:lnTo>
                <a:lnTo>
                  <a:pt x="150812" y="272414"/>
                </a:lnTo>
                <a:lnTo>
                  <a:pt x="158750" y="2565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64453" y="3020948"/>
            <a:ext cx="158750" cy="458470"/>
          </a:xfrm>
          <a:custGeom>
            <a:avLst/>
            <a:gdLst/>
            <a:ahLst/>
            <a:cxnLst/>
            <a:rect l="l" t="t" r="r" b="b"/>
            <a:pathLst>
              <a:path w="158750" h="458470">
                <a:moveTo>
                  <a:pt x="63500" y="299720"/>
                </a:moveTo>
                <a:lnTo>
                  <a:pt x="0" y="299720"/>
                </a:lnTo>
                <a:lnTo>
                  <a:pt x="79375" y="458470"/>
                </a:lnTo>
                <a:lnTo>
                  <a:pt x="150812" y="315595"/>
                </a:lnTo>
                <a:lnTo>
                  <a:pt x="63500" y="315595"/>
                </a:lnTo>
                <a:lnTo>
                  <a:pt x="63500" y="299720"/>
                </a:lnTo>
                <a:close/>
              </a:path>
              <a:path w="158750" h="458470">
                <a:moveTo>
                  <a:pt x="95250" y="0"/>
                </a:moveTo>
                <a:lnTo>
                  <a:pt x="63500" y="0"/>
                </a:lnTo>
                <a:lnTo>
                  <a:pt x="63500" y="315595"/>
                </a:lnTo>
                <a:lnTo>
                  <a:pt x="95250" y="315595"/>
                </a:lnTo>
                <a:lnTo>
                  <a:pt x="95250" y="0"/>
                </a:lnTo>
                <a:close/>
              </a:path>
              <a:path w="158750" h="458470">
                <a:moveTo>
                  <a:pt x="158750" y="299720"/>
                </a:moveTo>
                <a:lnTo>
                  <a:pt x="95250" y="299720"/>
                </a:lnTo>
                <a:lnTo>
                  <a:pt x="95250" y="315595"/>
                </a:lnTo>
                <a:lnTo>
                  <a:pt x="150812" y="315595"/>
                </a:lnTo>
                <a:lnTo>
                  <a:pt x="158750" y="299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293359" y="1804415"/>
            <a:ext cx="80581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marR="5080" indent="-24765"/>
            <a:r>
              <a:rPr sz="1200" b="1" dirty="0">
                <a:latin typeface="Arial"/>
                <a:cs typeface="Arial"/>
              </a:rPr>
              <a:t>Begin</a:t>
            </a:r>
            <a:r>
              <a:rPr sz="1200" b="1" spc="-9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next  increment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95185" y="2150491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269113"/>
                </a:moveTo>
                <a:lnTo>
                  <a:pt x="0" y="0"/>
                </a:lnTo>
              </a:path>
            </a:pathLst>
          </a:custGeom>
          <a:ln w="31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15810" y="1569085"/>
            <a:ext cx="158750" cy="243204"/>
          </a:xfrm>
          <a:custGeom>
            <a:avLst/>
            <a:gdLst/>
            <a:ahLst/>
            <a:cxnLst/>
            <a:rect l="l" t="t" r="r" b="b"/>
            <a:pathLst>
              <a:path w="158750" h="243205">
                <a:moveTo>
                  <a:pt x="95250" y="142875"/>
                </a:moveTo>
                <a:lnTo>
                  <a:pt x="63500" y="142875"/>
                </a:lnTo>
                <a:lnTo>
                  <a:pt x="63500" y="243204"/>
                </a:lnTo>
                <a:lnTo>
                  <a:pt x="95250" y="243204"/>
                </a:lnTo>
                <a:lnTo>
                  <a:pt x="95250" y="142875"/>
                </a:lnTo>
                <a:close/>
              </a:path>
              <a:path w="158750" h="243205">
                <a:moveTo>
                  <a:pt x="79375" y="0"/>
                </a:moveTo>
                <a:lnTo>
                  <a:pt x="0" y="158750"/>
                </a:lnTo>
                <a:lnTo>
                  <a:pt x="63500" y="158750"/>
                </a:lnTo>
                <a:lnTo>
                  <a:pt x="63500" y="142875"/>
                </a:lnTo>
                <a:lnTo>
                  <a:pt x="150812" y="142875"/>
                </a:lnTo>
                <a:lnTo>
                  <a:pt x="79375" y="0"/>
                </a:lnTo>
                <a:close/>
              </a:path>
              <a:path w="158750" h="243205">
                <a:moveTo>
                  <a:pt x="150812" y="142875"/>
                </a:moveTo>
                <a:lnTo>
                  <a:pt x="95250" y="142875"/>
                </a:lnTo>
                <a:lnTo>
                  <a:pt x="95250" y="158750"/>
                </a:lnTo>
                <a:lnTo>
                  <a:pt x="158750" y="158750"/>
                </a:lnTo>
                <a:lnTo>
                  <a:pt x="150812" y="1428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71057" y="4059683"/>
            <a:ext cx="158750" cy="375285"/>
          </a:xfrm>
          <a:custGeom>
            <a:avLst/>
            <a:gdLst/>
            <a:ahLst/>
            <a:cxnLst/>
            <a:rect l="l" t="t" r="r" b="b"/>
            <a:pathLst>
              <a:path w="158750" h="375285">
                <a:moveTo>
                  <a:pt x="0" y="213360"/>
                </a:moveTo>
                <a:lnTo>
                  <a:pt x="72770" y="375285"/>
                </a:lnTo>
                <a:lnTo>
                  <a:pt x="151258" y="233172"/>
                </a:lnTo>
                <a:lnTo>
                  <a:pt x="94487" y="233172"/>
                </a:lnTo>
                <a:lnTo>
                  <a:pt x="62864" y="231775"/>
                </a:lnTo>
                <a:lnTo>
                  <a:pt x="63515" y="215953"/>
                </a:lnTo>
                <a:lnTo>
                  <a:pt x="0" y="213360"/>
                </a:lnTo>
                <a:close/>
              </a:path>
              <a:path w="158750" h="375285">
                <a:moveTo>
                  <a:pt x="63515" y="215953"/>
                </a:moveTo>
                <a:lnTo>
                  <a:pt x="62864" y="231775"/>
                </a:lnTo>
                <a:lnTo>
                  <a:pt x="94487" y="233172"/>
                </a:lnTo>
                <a:lnTo>
                  <a:pt x="95142" y="217244"/>
                </a:lnTo>
                <a:lnTo>
                  <a:pt x="63515" y="215953"/>
                </a:lnTo>
                <a:close/>
              </a:path>
              <a:path w="158750" h="375285">
                <a:moveTo>
                  <a:pt x="95142" y="217244"/>
                </a:moveTo>
                <a:lnTo>
                  <a:pt x="94487" y="233172"/>
                </a:lnTo>
                <a:lnTo>
                  <a:pt x="151258" y="233172"/>
                </a:lnTo>
                <a:lnTo>
                  <a:pt x="158622" y="219837"/>
                </a:lnTo>
                <a:lnTo>
                  <a:pt x="95142" y="217244"/>
                </a:lnTo>
                <a:close/>
              </a:path>
              <a:path w="158750" h="375285">
                <a:moveTo>
                  <a:pt x="72389" y="0"/>
                </a:moveTo>
                <a:lnTo>
                  <a:pt x="63515" y="215953"/>
                </a:lnTo>
                <a:lnTo>
                  <a:pt x="95142" y="217244"/>
                </a:lnTo>
                <a:lnTo>
                  <a:pt x="104012" y="1270"/>
                </a:lnTo>
                <a:lnTo>
                  <a:pt x="723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01414" y="2937892"/>
            <a:ext cx="158750" cy="541655"/>
          </a:xfrm>
          <a:custGeom>
            <a:avLst/>
            <a:gdLst/>
            <a:ahLst/>
            <a:cxnLst/>
            <a:rect l="l" t="t" r="r" b="b"/>
            <a:pathLst>
              <a:path w="158750" h="541654">
                <a:moveTo>
                  <a:pt x="63500" y="382778"/>
                </a:moveTo>
                <a:lnTo>
                  <a:pt x="0" y="382778"/>
                </a:lnTo>
                <a:lnTo>
                  <a:pt x="79375" y="541528"/>
                </a:lnTo>
                <a:lnTo>
                  <a:pt x="150812" y="398653"/>
                </a:lnTo>
                <a:lnTo>
                  <a:pt x="63500" y="398653"/>
                </a:lnTo>
                <a:lnTo>
                  <a:pt x="63500" y="382778"/>
                </a:lnTo>
                <a:close/>
              </a:path>
              <a:path w="158750" h="541654">
                <a:moveTo>
                  <a:pt x="95250" y="0"/>
                </a:moveTo>
                <a:lnTo>
                  <a:pt x="63500" y="0"/>
                </a:lnTo>
                <a:lnTo>
                  <a:pt x="63500" y="398653"/>
                </a:lnTo>
                <a:lnTo>
                  <a:pt x="95250" y="398653"/>
                </a:lnTo>
                <a:lnTo>
                  <a:pt x="95250" y="0"/>
                </a:lnTo>
                <a:close/>
              </a:path>
              <a:path w="158750" h="541654">
                <a:moveTo>
                  <a:pt x="158750" y="382778"/>
                </a:moveTo>
                <a:lnTo>
                  <a:pt x="95250" y="382778"/>
                </a:lnTo>
                <a:lnTo>
                  <a:pt x="95250" y="398653"/>
                </a:lnTo>
                <a:lnTo>
                  <a:pt x="150812" y="398653"/>
                </a:lnTo>
                <a:lnTo>
                  <a:pt x="158750" y="382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88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8077200" y="6248401"/>
            <a:ext cx="1905000" cy="2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DD17BBB0-F179-4B42-AA8A-0457DDFD1572}" type="slidenum">
              <a:rPr lang="en-GB" sz="1400"/>
              <a:pPr algn="r" eaLnBrk="1" hangingPunct="1">
                <a:lnSpc>
                  <a:spcPct val="95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19</a:t>
            </a:fld>
            <a:endParaRPr lang="en-GB" sz="140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37322" y="42864"/>
            <a:ext cx="9544878" cy="971551"/>
          </a:xfrm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b="1" dirty="0"/>
              <a:t>Spiral Model (Diagram)</a:t>
            </a:r>
          </a:p>
        </p:txBody>
      </p:sp>
      <p:sp>
        <p:nvSpPr>
          <p:cNvPr id="18446" name="Freeform 14"/>
          <p:cNvSpPr>
            <a:spLocks/>
          </p:cNvSpPr>
          <p:nvPr/>
        </p:nvSpPr>
        <p:spPr bwMode="auto">
          <a:xfrm>
            <a:off x="4316413" y="2095500"/>
            <a:ext cx="3746500" cy="3441700"/>
          </a:xfrm>
          <a:custGeom>
            <a:avLst/>
            <a:gdLst>
              <a:gd name="T0" fmla="*/ 1200 w 2360"/>
              <a:gd name="T1" fmla="*/ 1176 h 2168"/>
              <a:gd name="T2" fmla="*/ 1104 w 2360"/>
              <a:gd name="T3" fmla="*/ 1032 h 2168"/>
              <a:gd name="T4" fmla="*/ 1152 w 2360"/>
              <a:gd name="T5" fmla="*/ 936 h 2168"/>
              <a:gd name="T6" fmla="*/ 1344 w 2360"/>
              <a:gd name="T7" fmla="*/ 888 h 2168"/>
              <a:gd name="T8" fmla="*/ 1440 w 2360"/>
              <a:gd name="T9" fmla="*/ 936 h 2168"/>
              <a:gd name="T10" fmla="*/ 1488 w 2360"/>
              <a:gd name="T11" fmla="*/ 1080 h 2168"/>
              <a:gd name="T12" fmla="*/ 1488 w 2360"/>
              <a:gd name="T13" fmla="*/ 1176 h 2168"/>
              <a:gd name="T14" fmla="*/ 1392 w 2360"/>
              <a:gd name="T15" fmla="*/ 1272 h 2168"/>
              <a:gd name="T16" fmla="*/ 1200 w 2360"/>
              <a:gd name="T17" fmla="*/ 1320 h 2168"/>
              <a:gd name="T18" fmla="*/ 1056 w 2360"/>
              <a:gd name="T19" fmla="*/ 1224 h 2168"/>
              <a:gd name="T20" fmla="*/ 960 w 2360"/>
              <a:gd name="T21" fmla="*/ 1128 h 2168"/>
              <a:gd name="T22" fmla="*/ 960 w 2360"/>
              <a:gd name="T23" fmla="*/ 936 h 2168"/>
              <a:gd name="T24" fmla="*/ 1056 w 2360"/>
              <a:gd name="T25" fmla="*/ 792 h 2168"/>
              <a:gd name="T26" fmla="*/ 1248 w 2360"/>
              <a:gd name="T27" fmla="*/ 744 h 2168"/>
              <a:gd name="T28" fmla="*/ 1488 w 2360"/>
              <a:gd name="T29" fmla="*/ 744 h 2168"/>
              <a:gd name="T30" fmla="*/ 1536 w 2360"/>
              <a:gd name="T31" fmla="*/ 792 h 2168"/>
              <a:gd name="T32" fmla="*/ 1632 w 2360"/>
              <a:gd name="T33" fmla="*/ 984 h 2168"/>
              <a:gd name="T34" fmla="*/ 1632 w 2360"/>
              <a:gd name="T35" fmla="*/ 1176 h 2168"/>
              <a:gd name="T36" fmla="*/ 1632 w 2360"/>
              <a:gd name="T37" fmla="*/ 1320 h 2168"/>
              <a:gd name="T38" fmla="*/ 1392 w 2360"/>
              <a:gd name="T39" fmla="*/ 1464 h 2168"/>
              <a:gd name="T40" fmla="*/ 1056 w 2360"/>
              <a:gd name="T41" fmla="*/ 1464 h 2168"/>
              <a:gd name="T42" fmla="*/ 816 w 2360"/>
              <a:gd name="T43" fmla="*/ 1320 h 2168"/>
              <a:gd name="T44" fmla="*/ 720 w 2360"/>
              <a:gd name="T45" fmla="*/ 984 h 2168"/>
              <a:gd name="T46" fmla="*/ 768 w 2360"/>
              <a:gd name="T47" fmla="*/ 744 h 2168"/>
              <a:gd name="T48" fmla="*/ 912 w 2360"/>
              <a:gd name="T49" fmla="*/ 600 h 2168"/>
              <a:gd name="T50" fmla="*/ 1152 w 2360"/>
              <a:gd name="T51" fmla="*/ 552 h 2168"/>
              <a:gd name="T52" fmla="*/ 1440 w 2360"/>
              <a:gd name="T53" fmla="*/ 504 h 2168"/>
              <a:gd name="T54" fmla="*/ 1632 w 2360"/>
              <a:gd name="T55" fmla="*/ 648 h 2168"/>
              <a:gd name="T56" fmla="*/ 1776 w 2360"/>
              <a:gd name="T57" fmla="*/ 936 h 2168"/>
              <a:gd name="T58" fmla="*/ 1872 w 2360"/>
              <a:gd name="T59" fmla="*/ 1224 h 2168"/>
              <a:gd name="T60" fmla="*/ 1776 w 2360"/>
              <a:gd name="T61" fmla="*/ 1512 h 2168"/>
              <a:gd name="T62" fmla="*/ 1392 w 2360"/>
              <a:gd name="T63" fmla="*/ 1656 h 2168"/>
              <a:gd name="T64" fmla="*/ 1056 w 2360"/>
              <a:gd name="T65" fmla="*/ 1656 h 2168"/>
              <a:gd name="T66" fmla="*/ 768 w 2360"/>
              <a:gd name="T67" fmla="*/ 1608 h 2168"/>
              <a:gd name="T68" fmla="*/ 528 w 2360"/>
              <a:gd name="T69" fmla="*/ 1320 h 2168"/>
              <a:gd name="T70" fmla="*/ 480 w 2360"/>
              <a:gd name="T71" fmla="*/ 984 h 2168"/>
              <a:gd name="T72" fmla="*/ 480 w 2360"/>
              <a:gd name="T73" fmla="*/ 936 h 2168"/>
              <a:gd name="T74" fmla="*/ 480 w 2360"/>
              <a:gd name="T75" fmla="*/ 744 h 2168"/>
              <a:gd name="T76" fmla="*/ 720 w 2360"/>
              <a:gd name="T77" fmla="*/ 504 h 2168"/>
              <a:gd name="T78" fmla="*/ 960 w 2360"/>
              <a:gd name="T79" fmla="*/ 360 h 2168"/>
              <a:gd name="T80" fmla="*/ 1392 w 2360"/>
              <a:gd name="T81" fmla="*/ 312 h 2168"/>
              <a:gd name="T82" fmla="*/ 1776 w 2360"/>
              <a:gd name="T83" fmla="*/ 456 h 2168"/>
              <a:gd name="T84" fmla="*/ 1968 w 2360"/>
              <a:gd name="T85" fmla="*/ 744 h 2168"/>
              <a:gd name="T86" fmla="*/ 2016 w 2360"/>
              <a:gd name="T87" fmla="*/ 1032 h 2168"/>
              <a:gd name="T88" fmla="*/ 2064 w 2360"/>
              <a:gd name="T89" fmla="*/ 1464 h 2168"/>
              <a:gd name="T90" fmla="*/ 1872 w 2360"/>
              <a:gd name="T91" fmla="*/ 1704 h 2168"/>
              <a:gd name="T92" fmla="*/ 1824 w 2360"/>
              <a:gd name="T93" fmla="*/ 1704 h 2168"/>
              <a:gd name="T94" fmla="*/ 1488 w 2360"/>
              <a:gd name="T95" fmla="*/ 1800 h 2168"/>
              <a:gd name="T96" fmla="*/ 960 w 2360"/>
              <a:gd name="T97" fmla="*/ 1848 h 2168"/>
              <a:gd name="T98" fmla="*/ 528 w 2360"/>
              <a:gd name="T99" fmla="*/ 1752 h 2168"/>
              <a:gd name="T100" fmla="*/ 288 w 2360"/>
              <a:gd name="T101" fmla="*/ 1320 h 2168"/>
              <a:gd name="T102" fmla="*/ 288 w 2360"/>
              <a:gd name="T103" fmla="*/ 744 h 2168"/>
              <a:gd name="T104" fmla="*/ 528 w 2360"/>
              <a:gd name="T105" fmla="*/ 312 h 2168"/>
              <a:gd name="T106" fmla="*/ 1104 w 2360"/>
              <a:gd name="T107" fmla="*/ 72 h 2168"/>
              <a:gd name="T108" fmla="*/ 1872 w 2360"/>
              <a:gd name="T109" fmla="*/ 120 h 2168"/>
              <a:gd name="T110" fmla="*/ 2208 w 2360"/>
              <a:gd name="T111" fmla="*/ 792 h 2168"/>
              <a:gd name="T112" fmla="*/ 2352 w 2360"/>
              <a:gd name="T113" fmla="*/ 1416 h 2168"/>
              <a:gd name="T114" fmla="*/ 2160 w 2360"/>
              <a:gd name="T115" fmla="*/ 1896 h 2168"/>
              <a:gd name="T116" fmla="*/ 1536 w 2360"/>
              <a:gd name="T117" fmla="*/ 2088 h 2168"/>
              <a:gd name="T118" fmla="*/ 912 w 2360"/>
              <a:gd name="T119" fmla="*/ 2136 h 2168"/>
              <a:gd name="T120" fmla="*/ 480 w 2360"/>
              <a:gd name="T121" fmla="*/ 2088 h 2168"/>
              <a:gd name="T122" fmla="*/ 96 w 2360"/>
              <a:gd name="T123" fmla="*/ 1656 h 2168"/>
              <a:gd name="T124" fmla="*/ 0 w 2360"/>
              <a:gd name="T125" fmla="*/ 1320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60" h="2168">
                <a:moveTo>
                  <a:pt x="1200" y="1176"/>
                </a:moveTo>
                <a:cubicBezTo>
                  <a:pt x="1156" y="1124"/>
                  <a:pt x="1112" y="1072"/>
                  <a:pt x="1104" y="1032"/>
                </a:cubicBezTo>
                <a:cubicBezTo>
                  <a:pt x="1096" y="992"/>
                  <a:pt x="1112" y="960"/>
                  <a:pt x="1152" y="936"/>
                </a:cubicBezTo>
                <a:cubicBezTo>
                  <a:pt x="1192" y="912"/>
                  <a:pt x="1296" y="888"/>
                  <a:pt x="1344" y="888"/>
                </a:cubicBezTo>
                <a:cubicBezTo>
                  <a:pt x="1392" y="888"/>
                  <a:pt x="1416" y="904"/>
                  <a:pt x="1440" y="936"/>
                </a:cubicBezTo>
                <a:cubicBezTo>
                  <a:pt x="1464" y="968"/>
                  <a:pt x="1480" y="1040"/>
                  <a:pt x="1488" y="1080"/>
                </a:cubicBezTo>
                <a:cubicBezTo>
                  <a:pt x="1496" y="1120"/>
                  <a:pt x="1504" y="1144"/>
                  <a:pt x="1488" y="1176"/>
                </a:cubicBezTo>
                <a:cubicBezTo>
                  <a:pt x="1472" y="1208"/>
                  <a:pt x="1440" y="1248"/>
                  <a:pt x="1392" y="1272"/>
                </a:cubicBezTo>
                <a:cubicBezTo>
                  <a:pt x="1344" y="1296"/>
                  <a:pt x="1256" y="1328"/>
                  <a:pt x="1200" y="1320"/>
                </a:cubicBezTo>
                <a:cubicBezTo>
                  <a:pt x="1144" y="1312"/>
                  <a:pt x="1096" y="1256"/>
                  <a:pt x="1056" y="1224"/>
                </a:cubicBezTo>
                <a:cubicBezTo>
                  <a:pt x="1016" y="1192"/>
                  <a:pt x="976" y="1176"/>
                  <a:pt x="960" y="1128"/>
                </a:cubicBezTo>
                <a:cubicBezTo>
                  <a:pt x="944" y="1080"/>
                  <a:pt x="944" y="992"/>
                  <a:pt x="960" y="936"/>
                </a:cubicBezTo>
                <a:cubicBezTo>
                  <a:pt x="976" y="880"/>
                  <a:pt x="1008" y="824"/>
                  <a:pt x="1056" y="792"/>
                </a:cubicBezTo>
                <a:cubicBezTo>
                  <a:pt x="1104" y="760"/>
                  <a:pt x="1176" y="752"/>
                  <a:pt x="1248" y="744"/>
                </a:cubicBezTo>
                <a:cubicBezTo>
                  <a:pt x="1320" y="736"/>
                  <a:pt x="1440" y="736"/>
                  <a:pt x="1488" y="744"/>
                </a:cubicBezTo>
                <a:cubicBezTo>
                  <a:pt x="1536" y="752"/>
                  <a:pt x="1512" y="752"/>
                  <a:pt x="1536" y="792"/>
                </a:cubicBezTo>
                <a:cubicBezTo>
                  <a:pt x="1560" y="832"/>
                  <a:pt x="1616" y="920"/>
                  <a:pt x="1632" y="984"/>
                </a:cubicBezTo>
                <a:cubicBezTo>
                  <a:pt x="1648" y="1048"/>
                  <a:pt x="1632" y="1120"/>
                  <a:pt x="1632" y="1176"/>
                </a:cubicBezTo>
                <a:cubicBezTo>
                  <a:pt x="1632" y="1232"/>
                  <a:pt x="1672" y="1272"/>
                  <a:pt x="1632" y="1320"/>
                </a:cubicBezTo>
                <a:cubicBezTo>
                  <a:pt x="1592" y="1368"/>
                  <a:pt x="1488" y="1440"/>
                  <a:pt x="1392" y="1464"/>
                </a:cubicBezTo>
                <a:cubicBezTo>
                  <a:pt x="1296" y="1488"/>
                  <a:pt x="1152" y="1488"/>
                  <a:pt x="1056" y="1464"/>
                </a:cubicBezTo>
                <a:cubicBezTo>
                  <a:pt x="960" y="1440"/>
                  <a:pt x="872" y="1400"/>
                  <a:pt x="816" y="1320"/>
                </a:cubicBezTo>
                <a:cubicBezTo>
                  <a:pt x="760" y="1240"/>
                  <a:pt x="728" y="1080"/>
                  <a:pt x="720" y="984"/>
                </a:cubicBezTo>
                <a:cubicBezTo>
                  <a:pt x="712" y="888"/>
                  <a:pt x="736" y="808"/>
                  <a:pt x="768" y="744"/>
                </a:cubicBezTo>
                <a:cubicBezTo>
                  <a:pt x="800" y="680"/>
                  <a:pt x="848" y="632"/>
                  <a:pt x="912" y="600"/>
                </a:cubicBezTo>
                <a:cubicBezTo>
                  <a:pt x="976" y="568"/>
                  <a:pt x="1064" y="568"/>
                  <a:pt x="1152" y="552"/>
                </a:cubicBezTo>
                <a:cubicBezTo>
                  <a:pt x="1240" y="536"/>
                  <a:pt x="1360" y="488"/>
                  <a:pt x="1440" y="504"/>
                </a:cubicBezTo>
                <a:cubicBezTo>
                  <a:pt x="1520" y="520"/>
                  <a:pt x="1576" y="576"/>
                  <a:pt x="1632" y="648"/>
                </a:cubicBezTo>
                <a:cubicBezTo>
                  <a:pt x="1688" y="720"/>
                  <a:pt x="1736" y="840"/>
                  <a:pt x="1776" y="936"/>
                </a:cubicBezTo>
                <a:cubicBezTo>
                  <a:pt x="1816" y="1032"/>
                  <a:pt x="1872" y="1128"/>
                  <a:pt x="1872" y="1224"/>
                </a:cubicBezTo>
                <a:cubicBezTo>
                  <a:pt x="1872" y="1320"/>
                  <a:pt x="1856" y="1440"/>
                  <a:pt x="1776" y="1512"/>
                </a:cubicBezTo>
                <a:cubicBezTo>
                  <a:pt x="1696" y="1584"/>
                  <a:pt x="1512" y="1632"/>
                  <a:pt x="1392" y="1656"/>
                </a:cubicBezTo>
                <a:cubicBezTo>
                  <a:pt x="1272" y="1680"/>
                  <a:pt x="1160" y="1664"/>
                  <a:pt x="1056" y="1656"/>
                </a:cubicBezTo>
                <a:cubicBezTo>
                  <a:pt x="952" y="1648"/>
                  <a:pt x="856" y="1664"/>
                  <a:pt x="768" y="1608"/>
                </a:cubicBezTo>
                <a:cubicBezTo>
                  <a:pt x="680" y="1552"/>
                  <a:pt x="576" y="1424"/>
                  <a:pt x="528" y="1320"/>
                </a:cubicBezTo>
                <a:cubicBezTo>
                  <a:pt x="480" y="1216"/>
                  <a:pt x="488" y="1048"/>
                  <a:pt x="480" y="984"/>
                </a:cubicBezTo>
                <a:cubicBezTo>
                  <a:pt x="472" y="920"/>
                  <a:pt x="480" y="976"/>
                  <a:pt x="480" y="936"/>
                </a:cubicBezTo>
                <a:cubicBezTo>
                  <a:pt x="480" y="896"/>
                  <a:pt x="440" y="816"/>
                  <a:pt x="480" y="744"/>
                </a:cubicBezTo>
                <a:cubicBezTo>
                  <a:pt x="520" y="672"/>
                  <a:pt x="640" y="568"/>
                  <a:pt x="720" y="504"/>
                </a:cubicBezTo>
                <a:cubicBezTo>
                  <a:pt x="800" y="440"/>
                  <a:pt x="848" y="392"/>
                  <a:pt x="960" y="360"/>
                </a:cubicBezTo>
                <a:cubicBezTo>
                  <a:pt x="1072" y="328"/>
                  <a:pt x="1256" y="296"/>
                  <a:pt x="1392" y="312"/>
                </a:cubicBezTo>
                <a:cubicBezTo>
                  <a:pt x="1528" y="328"/>
                  <a:pt x="1680" y="384"/>
                  <a:pt x="1776" y="456"/>
                </a:cubicBezTo>
                <a:cubicBezTo>
                  <a:pt x="1872" y="528"/>
                  <a:pt x="1928" y="648"/>
                  <a:pt x="1968" y="744"/>
                </a:cubicBezTo>
                <a:cubicBezTo>
                  <a:pt x="2008" y="840"/>
                  <a:pt x="2000" y="912"/>
                  <a:pt x="2016" y="1032"/>
                </a:cubicBezTo>
                <a:cubicBezTo>
                  <a:pt x="2032" y="1152"/>
                  <a:pt x="2088" y="1352"/>
                  <a:pt x="2064" y="1464"/>
                </a:cubicBezTo>
                <a:cubicBezTo>
                  <a:pt x="2040" y="1576"/>
                  <a:pt x="1912" y="1664"/>
                  <a:pt x="1872" y="1704"/>
                </a:cubicBezTo>
                <a:cubicBezTo>
                  <a:pt x="1832" y="1744"/>
                  <a:pt x="1888" y="1688"/>
                  <a:pt x="1824" y="1704"/>
                </a:cubicBezTo>
                <a:cubicBezTo>
                  <a:pt x="1760" y="1720"/>
                  <a:pt x="1632" y="1776"/>
                  <a:pt x="1488" y="1800"/>
                </a:cubicBezTo>
                <a:cubicBezTo>
                  <a:pt x="1344" y="1824"/>
                  <a:pt x="1120" y="1856"/>
                  <a:pt x="960" y="1848"/>
                </a:cubicBezTo>
                <a:cubicBezTo>
                  <a:pt x="800" y="1840"/>
                  <a:pt x="640" y="1840"/>
                  <a:pt x="528" y="1752"/>
                </a:cubicBezTo>
                <a:cubicBezTo>
                  <a:pt x="416" y="1664"/>
                  <a:pt x="328" y="1488"/>
                  <a:pt x="288" y="1320"/>
                </a:cubicBezTo>
                <a:cubicBezTo>
                  <a:pt x="248" y="1152"/>
                  <a:pt x="248" y="912"/>
                  <a:pt x="288" y="744"/>
                </a:cubicBezTo>
                <a:cubicBezTo>
                  <a:pt x="328" y="576"/>
                  <a:pt x="392" y="424"/>
                  <a:pt x="528" y="312"/>
                </a:cubicBezTo>
                <a:cubicBezTo>
                  <a:pt x="664" y="200"/>
                  <a:pt x="880" y="104"/>
                  <a:pt x="1104" y="72"/>
                </a:cubicBezTo>
                <a:cubicBezTo>
                  <a:pt x="1328" y="40"/>
                  <a:pt x="1688" y="0"/>
                  <a:pt x="1872" y="120"/>
                </a:cubicBezTo>
                <a:cubicBezTo>
                  <a:pt x="2056" y="240"/>
                  <a:pt x="2128" y="576"/>
                  <a:pt x="2208" y="792"/>
                </a:cubicBezTo>
                <a:cubicBezTo>
                  <a:pt x="2288" y="1008"/>
                  <a:pt x="2360" y="1232"/>
                  <a:pt x="2352" y="1416"/>
                </a:cubicBezTo>
                <a:cubicBezTo>
                  <a:pt x="2344" y="1600"/>
                  <a:pt x="2296" y="1784"/>
                  <a:pt x="2160" y="1896"/>
                </a:cubicBezTo>
                <a:cubicBezTo>
                  <a:pt x="2024" y="2008"/>
                  <a:pt x="1744" y="2048"/>
                  <a:pt x="1536" y="2088"/>
                </a:cubicBezTo>
                <a:cubicBezTo>
                  <a:pt x="1328" y="2128"/>
                  <a:pt x="1088" y="2136"/>
                  <a:pt x="912" y="2136"/>
                </a:cubicBezTo>
                <a:cubicBezTo>
                  <a:pt x="736" y="2136"/>
                  <a:pt x="616" y="2168"/>
                  <a:pt x="480" y="2088"/>
                </a:cubicBezTo>
                <a:cubicBezTo>
                  <a:pt x="344" y="2008"/>
                  <a:pt x="176" y="1784"/>
                  <a:pt x="96" y="1656"/>
                </a:cubicBezTo>
                <a:cubicBezTo>
                  <a:pt x="16" y="1528"/>
                  <a:pt x="8" y="1424"/>
                  <a:pt x="0" y="13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 flipH="1">
            <a:off x="3859213" y="3886200"/>
            <a:ext cx="2514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 flipH="1" flipV="1">
            <a:off x="5535613" y="2057400"/>
            <a:ext cx="8382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 flipV="1">
            <a:off x="6373813" y="2362200"/>
            <a:ext cx="1828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6373813" y="3886200"/>
            <a:ext cx="2057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 flipH="1">
            <a:off x="6069013" y="3886200"/>
            <a:ext cx="30480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Text Box 20"/>
          <p:cNvSpPr txBox="1">
            <a:spLocks noChangeArrowheads="1"/>
          </p:cNvSpPr>
          <p:nvPr/>
        </p:nvSpPr>
        <p:spPr bwMode="auto">
          <a:xfrm>
            <a:off x="2852739" y="4686301"/>
            <a:ext cx="777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Start</a:t>
            </a:r>
          </a:p>
        </p:txBody>
      </p: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2819400" y="3429001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8455" name="Line 23"/>
          <p:cNvSpPr>
            <a:spLocks noChangeShapeType="1"/>
          </p:cNvSpPr>
          <p:nvPr/>
        </p:nvSpPr>
        <p:spPr bwMode="auto">
          <a:xfrm>
            <a:off x="3429000" y="3657600"/>
            <a:ext cx="2667000" cy="228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6" name="Text Box 24"/>
          <p:cNvSpPr txBox="1">
            <a:spLocks noChangeArrowheads="1"/>
          </p:cNvSpPr>
          <p:nvPr/>
        </p:nvSpPr>
        <p:spPr bwMode="auto">
          <a:xfrm>
            <a:off x="2792414" y="2335213"/>
            <a:ext cx="18376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Communication</a:t>
            </a:r>
          </a:p>
        </p:txBody>
      </p:sp>
      <p:sp>
        <p:nvSpPr>
          <p:cNvPr id="18457" name="Text Box 25"/>
          <p:cNvSpPr txBox="1">
            <a:spLocks noChangeArrowheads="1"/>
          </p:cNvSpPr>
          <p:nvPr/>
        </p:nvSpPr>
        <p:spPr bwMode="auto">
          <a:xfrm>
            <a:off x="6069013" y="1600201"/>
            <a:ext cx="1085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Planning</a:t>
            </a:r>
          </a:p>
        </p:txBody>
      </p:sp>
      <p:sp>
        <p:nvSpPr>
          <p:cNvPr id="18458" name="Text Box 26"/>
          <p:cNvSpPr txBox="1">
            <a:spLocks noChangeArrowheads="1"/>
          </p:cNvSpPr>
          <p:nvPr/>
        </p:nvSpPr>
        <p:spPr bwMode="auto">
          <a:xfrm>
            <a:off x="8507414" y="3352801"/>
            <a:ext cx="1169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Modeling</a:t>
            </a:r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6983413" y="5638800"/>
            <a:ext cx="15234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Construction</a:t>
            </a:r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3554414" y="5638800"/>
            <a:ext cx="146495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2075282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628900" y="496054"/>
            <a:ext cx="9980682" cy="67710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Prototyping</a:t>
            </a:r>
            <a:r>
              <a:rPr sz="3900" spc="-10" dirty="0"/>
              <a:t> </a:t>
            </a:r>
            <a:r>
              <a:rPr sz="3900" dirty="0"/>
              <a:t>Model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1378038" y="1471412"/>
            <a:ext cx="10663707" cy="5075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93975" marR="5080" algn="just">
              <a:lnSpc>
                <a:spcPct val="100000"/>
              </a:lnSpc>
            </a:pPr>
            <a:r>
              <a:rPr sz="3200" spc="-5" dirty="0">
                <a:latin typeface="Calibri" panose="020F0502020204030204" pitchFamily="34" charset="0"/>
              </a:rPr>
              <a:t>A customer defines a set of general  </a:t>
            </a:r>
            <a:r>
              <a:rPr sz="3200" dirty="0">
                <a:latin typeface="Calibri" panose="020F0502020204030204" pitchFamily="34" charset="0"/>
              </a:rPr>
              <a:t>objectives </a:t>
            </a:r>
            <a:r>
              <a:rPr sz="3200" spc="-5" dirty="0">
                <a:latin typeface="Calibri" panose="020F0502020204030204" pitchFamily="34" charset="0"/>
              </a:rPr>
              <a:t>for software </a:t>
            </a:r>
            <a:r>
              <a:rPr sz="3200" dirty="0">
                <a:latin typeface="Calibri" panose="020F0502020204030204" pitchFamily="34" charset="0"/>
              </a:rPr>
              <a:t>but </a:t>
            </a:r>
            <a:r>
              <a:rPr sz="3200" spc="-5" dirty="0">
                <a:latin typeface="Calibri" panose="020F0502020204030204" pitchFamily="34" charset="0"/>
              </a:rPr>
              <a:t>does not  </a:t>
            </a:r>
            <a:r>
              <a:rPr sz="3200" dirty="0">
                <a:latin typeface="Calibri" panose="020F0502020204030204" pitchFamily="34" charset="0"/>
              </a:rPr>
              <a:t>identify detailed </a:t>
            </a:r>
            <a:r>
              <a:rPr sz="3200" b="1" dirty="0">
                <a:solidFill>
                  <a:srgbClr val="FF0000"/>
                </a:solidFill>
                <a:latin typeface="Calibri" panose="020F0502020204030204" pitchFamily="34" charset="0"/>
              </a:rPr>
              <a:t>input</a:t>
            </a:r>
            <a:r>
              <a:rPr sz="3200" dirty="0">
                <a:latin typeface="Calibri" panose="020F0502020204030204" pitchFamily="34" charset="0"/>
              </a:rPr>
              <a:t>, </a:t>
            </a:r>
            <a:r>
              <a:rPr sz="3200" b="1" spc="-5" dirty="0">
                <a:solidFill>
                  <a:srgbClr val="FF0000"/>
                </a:solidFill>
                <a:latin typeface="Calibri" panose="020F0502020204030204" pitchFamily="34" charset="0"/>
              </a:rPr>
              <a:t>processing</a:t>
            </a:r>
            <a:r>
              <a:rPr sz="3200" spc="-5" dirty="0">
                <a:latin typeface="Calibri" panose="020F0502020204030204" pitchFamily="34" charset="0"/>
              </a:rPr>
              <a:t>,  </a:t>
            </a:r>
            <a:r>
              <a:rPr sz="3200" dirty="0">
                <a:latin typeface="Calibri" panose="020F0502020204030204" pitchFamily="34" charset="0"/>
              </a:rPr>
              <a:t>or </a:t>
            </a:r>
            <a:r>
              <a:rPr sz="3200" b="1" dirty="0">
                <a:solidFill>
                  <a:srgbClr val="FF0000"/>
                </a:solidFill>
                <a:latin typeface="Calibri" panose="020F0502020204030204" pitchFamily="34" charset="0"/>
              </a:rPr>
              <a:t>output</a:t>
            </a:r>
            <a:r>
              <a:rPr sz="3200" spc="-1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sz="3200" dirty="0">
                <a:latin typeface="Calibri" panose="020F0502020204030204" pitchFamily="34" charset="0"/>
              </a:rPr>
              <a:t>requirements</a:t>
            </a:r>
            <a:endParaRPr lang="en-US" sz="3200" dirty="0">
              <a:latin typeface="Calibri" panose="020F0502020204030204" pitchFamily="34" charset="0"/>
            </a:endParaRPr>
          </a:p>
          <a:p>
            <a:pPr marL="2365375" marR="5080" indent="0" algn="just">
              <a:lnSpc>
                <a:spcPct val="100000"/>
              </a:lnSpc>
              <a:buNone/>
            </a:pPr>
            <a:endParaRPr lang="en-US" sz="3200" dirty="0">
              <a:latin typeface="Calibri" panose="020F0502020204030204" pitchFamily="34" charset="0"/>
            </a:endParaRPr>
          </a:p>
          <a:p>
            <a:pPr marL="2352675" indent="0" algn="just">
              <a:lnSpc>
                <a:spcPct val="100000"/>
              </a:lnSpc>
              <a:buNone/>
            </a:pPr>
            <a:endParaRPr sz="3200" dirty="0">
              <a:latin typeface="Calibri" panose="020F0502020204030204" pitchFamily="34" charset="0"/>
            </a:endParaRPr>
          </a:p>
          <a:p>
            <a:pPr marL="2593975" marR="99695" algn="just">
              <a:lnSpc>
                <a:spcPct val="100000"/>
              </a:lnSpc>
              <a:spcBef>
                <a:spcPts val="1939"/>
              </a:spcBef>
            </a:pPr>
            <a:r>
              <a:rPr sz="3200" spc="-5" dirty="0">
                <a:latin typeface="Calibri" panose="020F0502020204030204" pitchFamily="34" charset="0"/>
              </a:rPr>
              <a:t>The </a:t>
            </a:r>
            <a:r>
              <a:rPr sz="4400" b="1" dirty="0">
                <a:solidFill>
                  <a:srgbClr val="002060"/>
                </a:solidFill>
                <a:latin typeface="Calibri" panose="020F0502020204030204" pitchFamily="34" charset="0"/>
              </a:rPr>
              <a:t>developer</a:t>
            </a:r>
            <a:r>
              <a:rPr sz="3200" dirty="0">
                <a:latin typeface="Calibri" panose="020F0502020204030204" pitchFamily="34" charset="0"/>
              </a:rPr>
              <a:t> </a:t>
            </a:r>
            <a:r>
              <a:rPr sz="3200" spc="-5" dirty="0">
                <a:latin typeface="Calibri" panose="020F0502020204030204" pitchFamily="34" charset="0"/>
              </a:rPr>
              <a:t>may be </a:t>
            </a:r>
            <a:r>
              <a:rPr sz="6000" b="1" spc="-5" dirty="0">
                <a:solidFill>
                  <a:srgbClr val="002060"/>
                </a:solidFill>
                <a:latin typeface="Calibri" panose="020F0502020204030204" pitchFamily="34" charset="0"/>
              </a:rPr>
              <a:t>unsure</a:t>
            </a:r>
            <a:r>
              <a:rPr sz="3200" spc="-5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sz="3200" spc="-5" dirty="0">
                <a:latin typeface="Calibri" panose="020F0502020204030204" pitchFamily="34" charset="0"/>
              </a:rPr>
              <a:t>of  the </a:t>
            </a:r>
            <a:r>
              <a:rPr sz="3200" b="1" spc="-5" dirty="0">
                <a:solidFill>
                  <a:srgbClr val="FF0000"/>
                </a:solidFill>
                <a:latin typeface="Calibri" panose="020F0502020204030204" pitchFamily="34" charset="0"/>
              </a:rPr>
              <a:t>efficiency</a:t>
            </a:r>
            <a:r>
              <a:rPr sz="3200" spc="-5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sz="3200" spc="-5" dirty="0">
                <a:latin typeface="Calibri" panose="020F0502020204030204" pitchFamily="34" charset="0"/>
              </a:rPr>
              <a:t>of an algorithm, the  </a:t>
            </a:r>
            <a:r>
              <a:rPr sz="3200" b="1" dirty="0">
                <a:solidFill>
                  <a:srgbClr val="FF0000"/>
                </a:solidFill>
                <a:latin typeface="Calibri" panose="020F0502020204030204" pitchFamily="34" charset="0"/>
              </a:rPr>
              <a:t>adaptability</a:t>
            </a:r>
            <a:r>
              <a:rPr sz="3200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sz="3200" spc="-5" dirty="0">
                <a:latin typeface="Calibri" panose="020F0502020204030204" pitchFamily="34" charset="0"/>
              </a:rPr>
              <a:t>of an </a:t>
            </a:r>
            <a:r>
              <a:rPr sz="3200" dirty="0">
                <a:latin typeface="Calibri" panose="020F0502020204030204" pitchFamily="34" charset="0"/>
              </a:rPr>
              <a:t>operating</a:t>
            </a:r>
            <a:r>
              <a:rPr sz="3200" spc="-20" dirty="0">
                <a:latin typeface="Calibri" panose="020F0502020204030204" pitchFamily="34" charset="0"/>
              </a:rPr>
              <a:t> </a:t>
            </a:r>
            <a:r>
              <a:rPr sz="3200" spc="-5" dirty="0">
                <a:latin typeface="Calibri" panose="020F0502020204030204" pitchFamily="34" charset="0"/>
              </a:rPr>
              <a:t>system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1362068"/>
            <a:ext cx="3554569" cy="2385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868" y="3921348"/>
            <a:ext cx="3432701" cy="2762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7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4ECDD-31BC-42CD-9168-D5B3A7660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C7F0F-2D0C-85C0-2ADD-829D6591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E51EB-D27B-F6D6-0BB0-E2F043FE2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17" y="492479"/>
            <a:ext cx="6379575" cy="587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8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46" y="70339"/>
            <a:ext cx="10217899" cy="6690946"/>
          </a:xfrm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 flipV="1">
            <a:off x="7275443" y="1497496"/>
            <a:ext cx="2769705" cy="1192696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17426" y="1391478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</a:t>
            </a:r>
          </a:p>
        </p:txBody>
      </p:sp>
      <p:sp>
        <p:nvSpPr>
          <p:cNvPr id="9" name="Arrow: Curved Right 8"/>
          <p:cNvSpPr/>
          <p:nvPr/>
        </p:nvSpPr>
        <p:spPr>
          <a:xfrm>
            <a:off x="4267200" y="2396915"/>
            <a:ext cx="3207025" cy="2042564"/>
          </a:xfrm>
          <a:prstGeom prst="curvedRightArrow">
            <a:avLst>
              <a:gd name="adj1" fmla="val 8915"/>
              <a:gd name="adj2" fmla="val 22323"/>
              <a:gd name="adj3" fmla="val 30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191" y="1961322"/>
            <a:ext cx="1085810" cy="36933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Progress</a:t>
            </a:r>
          </a:p>
        </p:txBody>
      </p:sp>
    </p:spTree>
    <p:extLst>
      <p:ext uri="{BB962C8B-B14F-4D97-AF65-F5344CB8AC3E}">
        <p14:creationId xmlns:p14="http://schemas.microsoft.com/office/powerpoint/2010/main" val="11995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8077200" y="6248401"/>
            <a:ext cx="1905000" cy="2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fld id="{BB6FAC93-D6E9-4409-9648-C741C983B9B7}" type="slidenum">
              <a:rPr lang="en-GB" sz="1400"/>
              <a:pPr algn="r" eaLnBrk="1" hangingPunct="1">
                <a:lnSpc>
                  <a:spcPct val="95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</a:pPr>
              <a:t>22</a:t>
            </a:fld>
            <a:endParaRPr lang="en-GB" sz="140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80661" y="42864"/>
            <a:ext cx="9001539" cy="1096823"/>
          </a:xfrm>
          <a:ln/>
        </p:spPr>
        <p:txBody>
          <a:bodyPr>
            <a:normAutofit/>
          </a:bodyPr>
          <a:lstStyle/>
          <a:p>
            <a:pPr>
              <a:lnSpc>
                <a:spcPct val="95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b="1" dirty="0"/>
              <a:t>Spiral Model (Description)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771650"/>
            <a:ext cx="11887200" cy="4552950"/>
          </a:xfrm>
          <a:ln/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>
                <a:solidFill>
                  <a:schemeClr val="tx2"/>
                </a:solidFill>
                <a:latin typeface="Calibri" panose="020F0502020204030204" pitchFamily="34" charset="0"/>
              </a:rPr>
              <a:t>Follows an evolutionary approach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>
                <a:solidFill>
                  <a:schemeClr val="tx2"/>
                </a:solidFill>
                <a:latin typeface="Calibri" panose="020F0502020204030204" pitchFamily="34" charset="0"/>
              </a:rPr>
              <a:t>Used when requirements are </a:t>
            </a:r>
            <a:r>
              <a:rPr lang="en-GB" sz="2800" u="sng" dirty="0">
                <a:solidFill>
                  <a:schemeClr val="tx2"/>
                </a:solidFill>
                <a:latin typeface="Calibri" panose="020F0502020204030204" pitchFamily="34" charset="0"/>
              </a:rPr>
              <a:t>not</a:t>
            </a:r>
            <a:r>
              <a:rPr lang="en-GB" sz="2800" dirty="0">
                <a:solidFill>
                  <a:schemeClr val="tx2"/>
                </a:solidFill>
                <a:latin typeface="Calibri" panose="020F0502020204030204" pitchFamily="34" charset="0"/>
              </a:rPr>
              <a:t> well understood and risks are high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>
                <a:solidFill>
                  <a:schemeClr val="tx2"/>
                </a:solidFill>
                <a:latin typeface="Calibri" panose="020F0502020204030204" pitchFamily="34" charset="0"/>
              </a:rPr>
              <a:t>Inner spirals focus on identifying software requirements and project risks; may also incorporate prototyping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>
                <a:solidFill>
                  <a:schemeClr val="tx2"/>
                </a:solidFill>
                <a:latin typeface="Calibri" panose="020F0502020204030204" pitchFamily="34" charset="0"/>
              </a:rPr>
              <a:t>Outer spirals take on a classical waterfall approach after requirements have been defined, but permit iterative growth of the software</a:t>
            </a:r>
          </a:p>
        </p:txBody>
      </p:sp>
    </p:spTree>
    <p:extLst>
      <p:ext uri="{BB962C8B-B14F-4D97-AF65-F5344CB8AC3E}">
        <p14:creationId xmlns:p14="http://schemas.microsoft.com/office/powerpoint/2010/main" val="186621251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1"/>
            <a:ext cx="11353800" cy="4525963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>
                <a:solidFill>
                  <a:schemeClr val="tx2"/>
                </a:solidFill>
                <a:latin typeface="Calibri" panose="020F0502020204030204" pitchFamily="34" charset="0"/>
              </a:rPr>
              <a:t>Operates as a risk-driven model…a go/no-go decision occurs after each complete spiral in order to react to risk determinations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>
                <a:solidFill>
                  <a:schemeClr val="tx2"/>
                </a:solidFill>
                <a:latin typeface="Calibri" panose="020F0502020204030204" pitchFamily="34" charset="0"/>
              </a:rPr>
              <a:t>Requires considerable expertise in risk assessment</a:t>
            </a:r>
          </a:p>
          <a:p>
            <a:pPr algn="just">
              <a:lnSpc>
                <a:spcPct val="9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3600" dirty="0">
                <a:solidFill>
                  <a:schemeClr val="tx2"/>
                </a:solidFill>
                <a:latin typeface="Calibri" panose="020F0502020204030204" pitchFamily="34" charset="0"/>
              </a:rPr>
              <a:t>Serves as a realistic model for large-scale software development</a:t>
            </a:r>
          </a:p>
          <a:p>
            <a:pPr algn="just"/>
            <a:endParaRPr lang="en-US" sz="36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6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2E917409-687C-7EA8-CDC2-78E199FA3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6000" b="1"/>
              <a:t>What is Agile</a:t>
            </a:r>
          </a:p>
        </p:txBody>
      </p:sp>
      <p:pic>
        <p:nvPicPr>
          <p:cNvPr id="4099" name="Content Placeholder 6">
            <a:extLst>
              <a:ext uri="{FF2B5EF4-FFF2-40B4-BE49-F238E27FC236}">
                <a16:creationId xmlns:a16="http://schemas.microsoft.com/office/drawing/2014/main" id="{CC47C33B-F830-6F85-1275-05E69A2913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00338" y="1306513"/>
            <a:ext cx="7029450" cy="487521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61A5FA12-D9D7-D3A3-4B67-986C0F967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5400" b="1"/>
              <a:t>What is Agile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AF1BF8-6763-631E-AA47-8E6ABA61E3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9000" y="1423988"/>
            <a:ext cx="6297613" cy="467201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B3B3D88-3A17-707D-94EB-75D188FEBD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2895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6600"/>
              <a:t>Agile Development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61BDC717-0D24-C5E7-11C9-0506755DF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/>
              <a:t>Rapid software development</a:t>
            </a: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D4A509-5A60-877B-82CD-A10547BFED23}"/>
              </a:ext>
            </a:extLst>
          </p:cNvPr>
          <p:cNvSpPr/>
          <p:nvPr/>
        </p:nvSpPr>
        <p:spPr>
          <a:xfrm>
            <a:off x="152400" y="1676400"/>
            <a:ext cx="11887200" cy="41544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Rapid development and delivery </a:t>
            </a:r>
            <a:r>
              <a:rPr lang="en-US" sz="2400" dirty="0"/>
              <a:t>is now often the </a:t>
            </a:r>
            <a:r>
              <a:rPr lang="en-US" sz="2400" b="1" dirty="0"/>
              <a:t>most important requirement </a:t>
            </a:r>
            <a:r>
              <a:rPr lang="en-US" sz="2400" dirty="0"/>
              <a:t>for software systems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Businesses operate in a fast-changing requirement and it is practically impossible to produce a set of stable software requirements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Software has to evolve quickly to reflect changing business needs.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endParaRPr lang="en-US" sz="2400" dirty="0"/>
          </a:p>
          <a:p>
            <a:pPr algn="just">
              <a:defRPr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Plan-driven development is essential for some types of system but does not meet these business needs.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Agile development methods emerged in the late 1990s whose aim was to radically reduce the delivery time for working software systems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>
            <a:extLst>
              <a:ext uri="{FF2B5EF4-FFF2-40B4-BE49-F238E27FC236}">
                <a16:creationId xmlns:a16="http://schemas.microsoft.com/office/drawing/2014/main" id="{BF742B41-C8C9-BE05-822C-A0E61B0A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"/>
            <a:ext cx="12192000" cy="672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60E8065A-101B-09C1-CA3B-A8A74106F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7588"/>
            <a:ext cx="121920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8789" y="1438783"/>
            <a:ext cx="7817601" cy="31059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76580" indent="-342900" algn="just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This model adds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prototyping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as  </a:t>
            </a:r>
            <a:r>
              <a:rPr sz="2800" dirty="0">
                <a:solidFill>
                  <a:srgbClr val="FF0000"/>
                </a:solidFill>
                <a:latin typeface="Arial"/>
                <a:cs typeface="Arial"/>
              </a:rPr>
              <a:t>sub-process</a:t>
            </a:r>
            <a:endParaRPr sz="2800" dirty="0">
              <a:latin typeface="Arial"/>
              <a:cs typeface="Arial"/>
            </a:endParaRPr>
          </a:p>
          <a:p>
            <a:pPr marL="355600" marR="5080" indent="-342900" algn="just">
              <a:spcBef>
                <a:spcPts val="670"/>
              </a:spcBef>
              <a:buFont typeface="Wingdings"/>
              <a:buChar char=""/>
              <a:tabLst>
                <a:tab pos="354965" algn="l"/>
                <a:tab pos="355600" algn="l"/>
                <a:tab pos="2509520" algn="l"/>
              </a:tabLst>
            </a:pP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A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prototype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is a </a:t>
            </a:r>
            <a:r>
              <a:rPr sz="2800" b="1" dirty="0">
                <a:solidFill>
                  <a:srgbClr val="FF0000"/>
                </a:solidFill>
                <a:latin typeface="Arial"/>
                <a:cs typeface="Arial"/>
              </a:rPr>
              <a:t>partially</a:t>
            </a:r>
            <a:r>
              <a:rPr sz="2800" b="1" spc="-1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developed 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product that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enables customers  and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developers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to examine some 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aspect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of a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proposed system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and  decide if</a:t>
            </a:r>
            <a:r>
              <a:rPr sz="2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it</a:t>
            </a:r>
            <a:r>
              <a:rPr sz="2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is</a:t>
            </a:r>
            <a:r>
              <a:rPr lang="en-US" sz="28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suitable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for</a:t>
            </a:r>
            <a:r>
              <a:rPr sz="28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finished 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product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8900" y="572998"/>
            <a:ext cx="9980682" cy="60016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-5" dirty="0"/>
              <a:t>Prototyping</a:t>
            </a:r>
            <a:r>
              <a:rPr sz="3900" spc="-10" dirty="0"/>
              <a:t> </a:t>
            </a:r>
            <a:r>
              <a:rPr sz="3900" dirty="0"/>
              <a:t>Model</a:t>
            </a:r>
            <a:endParaRPr sz="3900"/>
          </a:p>
        </p:txBody>
      </p:sp>
      <p:sp>
        <p:nvSpPr>
          <p:cNvPr id="9" name="object 9"/>
          <p:cNvSpPr/>
          <p:nvPr/>
        </p:nvSpPr>
        <p:spPr>
          <a:xfrm>
            <a:off x="8228528" y="1438782"/>
            <a:ext cx="3963472" cy="5419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684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999AF5-9136-90E1-1B85-209927AE79CE}"/>
              </a:ext>
            </a:extLst>
          </p:cNvPr>
          <p:cNvSpPr/>
          <p:nvPr/>
        </p:nvSpPr>
        <p:spPr>
          <a:xfrm>
            <a:off x="1047750" y="427038"/>
            <a:ext cx="92964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2060"/>
                </a:solidFill>
              </a:rPr>
              <a:t>What agile is , it is surprisingly flexible</a:t>
            </a:r>
            <a:endParaRPr lang="en-PK" sz="2800" dirty="0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910DD-9F3A-08F4-E372-47595F5588B0}"/>
              </a:ext>
            </a:extLst>
          </p:cNvPr>
          <p:cNvSpPr/>
          <p:nvPr/>
        </p:nvSpPr>
        <p:spPr>
          <a:xfrm>
            <a:off x="1047750" y="1981200"/>
            <a:ext cx="92964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2060"/>
                </a:solidFill>
              </a:rPr>
              <a:t>Agile doesn’t make decisions for you</a:t>
            </a:r>
            <a:endParaRPr lang="en-PK" sz="2800" dirty="0">
              <a:solidFill>
                <a:srgbClr val="00206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02CCC-61F6-5AD6-6E93-C205C4723A84}"/>
              </a:ext>
            </a:extLst>
          </p:cNvPr>
          <p:cNvSpPr/>
          <p:nvPr/>
        </p:nvSpPr>
        <p:spPr>
          <a:xfrm>
            <a:off x="1047750" y="3657600"/>
            <a:ext cx="92964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rgbClr val="002060"/>
                </a:solidFill>
              </a:rPr>
              <a:t>Instead it gives a foundation for teams to make decisions that result in better </a:t>
            </a:r>
            <a:r>
              <a:rPr lang="en-US" sz="2800">
                <a:solidFill>
                  <a:srgbClr val="002060"/>
                </a:solidFill>
              </a:rPr>
              <a:t>software development</a:t>
            </a:r>
            <a:endParaRPr lang="en-PK" sz="2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>
            <a:extLst>
              <a:ext uri="{FF2B5EF4-FFF2-40B4-BE49-F238E27FC236}">
                <a16:creationId xmlns:a16="http://schemas.microsoft.com/office/drawing/2014/main" id="{32A33A7A-1445-4A1D-C535-8F0208B00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1097280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>
            <a:extLst>
              <a:ext uri="{FF2B5EF4-FFF2-40B4-BE49-F238E27FC236}">
                <a16:creationId xmlns:a16="http://schemas.microsoft.com/office/drawing/2014/main" id="{B9FB7F3F-D193-38C5-46FC-95BF9F2F65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Agile Manifesto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>
            <a:extLst>
              <a:ext uri="{FF2B5EF4-FFF2-40B4-BE49-F238E27FC236}">
                <a16:creationId xmlns:a16="http://schemas.microsoft.com/office/drawing/2014/main" id="{2F686290-7B9C-55E2-A16E-9F71B4F8C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2192000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>
            <a:extLst>
              <a:ext uri="{FF2B5EF4-FFF2-40B4-BE49-F238E27FC236}">
                <a16:creationId xmlns:a16="http://schemas.microsoft.com/office/drawing/2014/main" id="{8A7BBD22-5A48-8CDD-3F55-016E20EFA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50"/>
            <a:ext cx="12192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18A66065-ED25-E75D-393C-7C171F12D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>
            <a:extLst>
              <a:ext uri="{FF2B5EF4-FFF2-40B4-BE49-F238E27FC236}">
                <a16:creationId xmlns:a16="http://schemas.microsoft.com/office/drawing/2014/main" id="{BBD8799C-DE55-5132-29A3-1FF2577B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1219200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>
            <a:extLst>
              <a:ext uri="{FF2B5EF4-FFF2-40B4-BE49-F238E27FC236}">
                <a16:creationId xmlns:a16="http://schemas.microsoft.com/office/drawing/2014/main" id="{6BB28617-300F-8C86-1AFD-F5BDD6CA5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88"/>
            <a:ext cx="12192000" cy="670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>
            <a:extLst>
              <a:ext uri="{FF2B5EF4-FFF2-40B4-BE49-F238E27FC236}">
                <a16:creationId xmlns:a16="http://schemas.microsoft.com/office/drawing/2014/main" id="{44B6C95D-AE23-13C6-4EDE-38A9BD3A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8"/>
            <a:ext cx="12192000" cy="679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>
            <a:extLst>
              <a:ext uri="{FF2B5EF4-FFF2-40B4-BE49-F238E27FC236}">
                <a16:creationId xmlns:a16="http://schemas.microsoft.com/office/drawing/2014/main" id="{6A33040C-8895-513A-0D06-4DB0789B1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648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24E3B670-798A-E15B-1668-8103E1EF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12150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" y="1438784"/>
            <a:ext cx="8065136" cy="3167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Used to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explore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risky aspects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of  the</a:t>
            </a:r>
            <a:r>
              <a:rPr sz="2800" spc="-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system</a:t>
            </a:r>
            <a:endParaRPr sz="2800" dirty="0">
              <a:latin typeface="Arial"/>
              <a:cs typeface="Arial"/>
            </a:endParaRPr>
          </a:p>
          <a:p>
            <a:pPr marL="756285" lvl="1" indent="-286385">
              <a:spcBef>
                <a:spcPts val="590"/>
              </a:spcBef>
              <a:buFont typeface="Courier New"/>
              <a:buChar char="o"/>
              <a:tabLst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Risk </a:t>
            </a: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developing </a:t>
            </a: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“wrong”</a:t>
            </a:r>
            <a:r>
              <a:rPr sz="24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system</a:t>
            </a:r>
            <a:endParaRPr sz="2400" dirty="0">
              <a:latin typeface="Arial"/>
              <a:cs typeface="Arial"/>
            </a:endParaRPr>
          </a:p>
          <a:p>
            <a:pPr marL="756285" lvl="1" indent="-286385"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User interface without</a:t>
            </a:r>
            <a:r>
              <a:rPr sz="24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1F5F"/>
                </a:solidFill>
                <a:latin typeface="Arial"/>
                <a:cs typeface="Arial"/>
              </a:rPr>
              <a:t>functionality</a:t>
            </a:r>
            <a:endParaRPr sz="2400" dirty="0">
              <a:latin typeface="Arial"/>
              <a:cs typeface="Arial"/>
            </a:endParaRPr>
          </a:p>
          <a:p>
            <a:pPr marL="756285" lvl="1" indent="-286385"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r>
              <a:rPr sz="2400" spc="-35" dirty="0">
                <a:solidFill>
                  <a:srgbClr val="001F5F"/>
                </a:solidFill>
                <a:latin typeface="Arial"/>
                <a:cs typeface="Arial"/>
              </a:rPr>
              <a:t>Technical</a:t>
            </a:r>
            <a:r>
              <a:rPr sz="2400" spc="-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1F5F"/>
                </a:solidFill>
                <a:latin typeface="Arial"/>
                <a:cs typeface="Arial"/>
              </a:rPr>
              <a:t>risks</a:t>
            </a:r>
            <a:endParaRPr lang="en-US" sz="2400" dirty="0">
              <a:solidFill>
                <a:srgbClr val="001F5F"/>
              </a:solidFill>
              <a:latin typeface="Arial"/>
              <a:cs typeface="Arial"/>
            </a:endParaRPr>
          </a:p>
          <a:p>
            <a:pPr marL="756285" lvl="1" indent="-286385">
              <a:spcBef>
                <a:spcPts val="575"/>
              </a:spcBef>
              <a:buFont typeface="Courier New"/>
              <a:buChar char="o"/>
              <a:tabLst>
                <a:tab pos="756920" algn="l"/>
              </a:tabLst>
            </a:pPr>
            <a:endParaRPr sz="2400" dirty="0">
              <a:latin typeface="Arial"/>
              <a:cs typeface="Arial"/>
            </a:endParaRPr>
          </a:p>
          <a:p>
            <a:pPr marL="355600" indent="-342900">
              <a:spcBef>
                <a:spcPts val="66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Prototype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may be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thrown away</a:t>
            </a:r>
            <a:r>
              <a:rPr sz="2800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or</a:t>
            </a:r>
            <a:r>
              <a:rPr lang="en-US" sz="28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Arial"/>
                <a:cs typeface="Arial"/>
              </a:rPr>
              <a:t>evolve </a:t>
            </a:r>
            <a:r>
              <a:rPr sz="2800" spc="-5" dirty="0">
                <a:solidFill>
                  <a:srgbClr val="001F5F"/>
                </a:solidFill>
                <a:latin typeface="Arial"/>
                <a:cs typeface="Arial"/>
              </a:rPr>
              <a:t>into</a:t>
            </a:r>
            <a:r>
              <a:rPr sz="2800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01F5F"/>
                </a:solidFill>
                <a:latin typeface="Arial"/>
                <a:cs typeface="Arial"/>
              </a:rPr>
              <a:t>product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28900" y="572998"/>
            <a:ext cx="9980682" cy="600164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00" spc="-5" dirty="0"/>
              <a:t>Prototyping</a:t>
            </a:r>
            <a:r>
              <a:rPr sz="3900" spc="-10" dirty="0"/>
              <a:t> </a:t>
            </a:r>
            <a:r>
              <a:rPr sz="3900" dirty="0"/>
              <a:t>Model</a:t>
            </a:r>
            <a:endParaRPr sz="3900"/>
          </a:p>
        </p:txBody>
      </p:sp>
      <p:sp>
        <p:nvSpPr>
          <p:cNvPr id="9" name="object 9"/>
          <p:cNvSpPr/>
          <p:nvPr/>
        </p:nvSpPr>
        <p:spPr>
          <a:xfrm>
            <a:off x="8164133" y="1346098"/>
            <a:ext cx="4027867" cy="5511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588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>
            <a:extLst>
              <a:ext uri="{FF2B5EF4-FFF2-40B4-BE49-F238E27FC236}">
                <a16:creationId xmlns:a16="http://schemas.microsoft.com/office/drawing/2014/main" id="{87838A36-9FB8-7268-36A5-492DDA4E5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12192000" cy="683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>
            <a:extLst>
              <a:ext uri="{FF2B5EF4-FFF2-40B4-BE49-F238E27FC236}">
                <a16:creationId xmlns:a16="http://schemas.microsoft.com/office/drawing/2014/main" id="{3D61DE3B-178E-DF83-C973-74E929309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38"/>
            <a:ext cx="121920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>
            <a:extLst>
              <a:ext uri="{FF2B5EF4-FFF2-40B4-BE49-F238E27FC236}">
                <a16:creationId xmlns:a16="http://schemas.microsoft.com/office/drawing/2014/main" id="{AD907C9F-5122-03CF-F70D-5F72DECB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>
            <a:extLst>
              <a:ext uri="{FF2B5EF4-FFF2-40B4-BE49-F238E27FC236}">
                <a16:creationId xmlns:a16="http://schemas.microsoft.com/office/drawing/2014/main" id="{CA1BF68A-4F96-4AD2-0C3C-D48C89DAB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12192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>
            <a:extLst>
              <a:ext uri="{FF2B5EF4-FFF2-40B4-BE49-F238E27FC236}">
                <a16:creationId xmlns:a16="http://schemas.microsoft.com/office/drawing/2014/main" id="{98D2C39C-CB15-F8EE-67C4-7EE3436F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21E671B6-7EA0-EFA6-E2CE-6A9C0E00F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20293" y="0"/>
            <a:ext cx="4951413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What is </a:t>
            </a:r>
            <a:r>
              <a:rPr lang="en-US" altLang="zh-CN" dirty="0">
                <a:latin typeface="Palatino" charset="0"/>
                <a:ea typeface="SimSun" panose="02010600030101010101" pitchFamily="2" charset="-122"/>
              </a:rPr>
              <a:t>“</a:t>
            </a:r>
            <a:r>
              <a:rPr lang="en-US" altLang="zh-CN" dirty="0">
                <a:ea typeface="SimSun" panose="02010600030101010101" pitchFamily="2" charset="-122"/>
              </a:rPr>
              <a:t>Agility</a:t>
            </a:r>
            <a:r>
              <a:rPr lang="en-US" altLang="zh-CN" dirty="0">
                <a:latin typeface="Palatino" charset="0"/>
                <a:ea typeface="SimSun" panose="02010600030101010101" pitchFamily="2" charset="-122"/>
              </a:rPr>
              <a:t>”</a:t>
            </a:r>
            <a:r>
              <a:rPr lang="en-US" altLang="zh-CN" dirty="0">
                <a:ea typeface="SimSun" panose="02010600030101010101" pitchFamily="2" charset="-122"/>
              </a:rPr>
              <a:t>?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0535192-C934-1C5C-3674-0001EEA2EA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11887200" cy="4498975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ea typeface="SimSun" panose="02010600030101010101" pitchFamily="2" charset="-122"/>
              </a:rPr>
              <a:t>Effective (rapid and adaptive) 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</a:rPr>
              <a:t>response to change</a:t>
            </a:r>
          </a:p>
          <a:p>
            <a:pPr eaLnBrk="1" hangingPunct="1"/>
            <a:r>
              <a:rPr lang="en-US" altLang="zh-CN" sz="2400" dirty="0">
                <a:ea typeface="SimSun" panose="02010600030101010101" pitchFamily="2" charset="-122"/>
              </a:rPr>
              <a:t>Effective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communication</a:t>
            </a:r>
            <a:r>
              <a:rPr lang="en-US" altLang="zh-CN" sz="2400" dirty="0">
                <a:ea typeface="SimSun" panose="02010600030101010101" pitchFamily="2" charset="-122"/>
              </a:rPr>
              <a:t> among all stakeholders</a:t>
            </a:r>
          </a:p>
          <a:p>
            <a:pPr eaLnBrk="1" hangingPunct="1"/>
            <a:r>
              <a:rPr lang="en-US" altLang="zh-CN" sz="2400" dirty="0">
                <a:ea typeface="SimSun" panose="02010600030101010101" pitchFamily="2" charset="-122"/>
              </a:rPr>
              <a:t>Drawing the </a:t>
            </a:r>
            <a:r>
              <a:rPr lang="en-US" altLang="zh-CN" sz="2400" b="1" dirty="0">
                <a:solidFill>
                  <a:srgbClr val="FF0000"/>
                </a:solidFill>
                <a:ea typeface="SimSun" panose="02010600030101010101" pitchFamily="2" charset="-122"/>
              </a:rPr>
              <a:t>customer onto the team</a:t>
            </a:r>
          </a:p>
          <a:p>
            <a:pPr eaLnBrk="1" hangingPunct="1"/>
            <a:r>
              <a:rPr lang="en-US" altLang="zh-CN" sz="2400" dirty="0">
                <a:ea typeface="SimSun" panose="02010600030101010101" pitchFamily="2" charset="-122"/>
              </a:rPr>
              <a:t>Organizing a team so that it is in control of the work performed</a:t>
            </a:r>
          </a:p>
          <a:p>
            <a:pPr eaLnBrk="1" hangingPunct="1">
              <a:buFontTx/>
              <a:buNone/>
            </a:pPr>
            <a:endParaRPr lang="en-US" altLang="zh-CN" sz="2400" dirty="0">
              <a:ea typeface="SimSun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i="1" dirty="0">
                <a:ea typeface="SimSun" panose="02010600030101010101" pitchFamily="2" charset="-122"/>
              </a:rPr>
              <a:t>Yielding </a:t>
            </a:r>
            <a:r>
              <a:rPr lang="en-US" altLang="zh-CN" sz="2400" i="1" dirty="0">
                <a:latin typeface="Palatino" charset="0"/>
                <a:ea typeface="SimSun" panose="02010600030101010101" pitchFamily="2" charset="-122"/>
              </a:rPr>
              <a:t>…</a:t>
            </a:r>
            <a:endParaRPr lang="en-US" altLang="zh-CN" sz="2400" i="1" dirty="0">
              <a:ea typeface="SimSun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en-US" altLang="zh-CN" sz="2400" dirty="0">
              <a:ea typeface="SimSun" panose="02010600030101010101" pitchFamily="2" charset="-122"/>
            </a:endParaRPr>
          </a:p>
          <a:p>
            <a:pPr eaLnBrk="1" hangingPunct="1"/>
            <a:r>
              <a:rPr lang="en-US" altLang="zh-CN" sz="2400" dirty="0">
                <a:ea typeface="SimSun" panose="02010600030101010101" pitchFamily="2" charset="-122"/>
              </a:rPr>
              <a:t>Rapid, incremental delivery of software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9C3C716D-3975-B805-BB5B-E5DBA54E8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54425" y="112592"/>
            <a:ext cx="488315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An Agile Process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FA6A3A2-9136-F480-0127-8DB080F94E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562100"/>
            <a:ext cx="11734800" cy="449897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Is driven by customer descriptions of what is required (scenarios)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Recognizes that plans are short-lived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Develops software iteratively with a heavy emphasis on construction activities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Delivers multiple </a:t>
            </a:r>
            <a:r>
              <a:rPr lang="en-US" altLang="zh-CN" sz="2400">
                <a:latin typeface="Palatino" charset="0"/>
                <a:ea typeface="SimSun" panose="02010600030101010101" pitchFamily="2" charset="-122"/>
              </a:rPr>
              <a:t>‘</a:t>
            </a:r>
            <a:r>
              <a:rPr lang="en-US" altLang="zh-CN" sz="2400">
                <a:ea typeface="SimSun" panose="02010600030101010101" pitchFamily="2" charset="-122"/>
              </a:rPr>
              <a:t>software increments</a:t>
            </a:r>
            <a:r>
              <a:rPr lang="en-US" altLang="zh-CN" sz="2400">
                <a:latin typeface="Palatino" charset="0"/>
                <a:ea typeface="SimSun" panose="02010600030101010101" pitchFamily="2" charset="-122"/>
              </a:rPr>
              <a:t>’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Adapts as changes occur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F384D77F-B959-2924-F42D-2B642A2E62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Problem</a:t>
            </a:r>
            <a:endParaRPr lang="en-US" altLang="en-US"/>
          </a:p>
        </p:txBody>
      </p:sp>
      <p:pic>
        <p:nvPicPr>
          <p:cNvPr id="29699" name="Content Placeholder 6">
            <a:extLst>
              <a:ext uri="{FF2B5EF4-FFF2-40B4-BE49-F238E27FC236}">
                <a16:creationId xmlns:a16="http://schemas.microsoft.com/office/drawing/2014/main" id="{5D8268EB-9C9F-EB4D-EA8F-DB6CAE8821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2" t="20203" r="6436" b="9084"/>
          <a:stretch>
            <a:fillRect/>
          </a:stretch>
        </p:blipFill>
        <p:spPr>
          <a:xfrm>
            <a:off x="1066800" y="2971800"/>
            <a:ext cx="10287000" cy="3200400"/>
          </a:xfrm>
        </p:spPr>
      </p:pic>
      <p:sp>
        <p:nvSpPr>
          <p:cNvPr id="29700" name="Slide Number Placeholder 4">
            <a:extLst>
              <a:ext uri="{FF2B5EF4-FFF2-40B4-BE49-F238E27FC236}">
                <a16:creationId xmlns:a16="http://schemas.microsoft.com/office/drawing/2014/main" id="{FD5A7967-C0FC-0A1C-B8C9-CB57DD6C1B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50D6B0-E652-485F-8048-A6BF47C4EA9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en-US" sz="1400"/>
          </a:p>
        </p:txBody>
      </p:sp>
      <p:sp>
        <p:nvSpPr>
          <p:cNvPr id="29701" name="TextBox 8">
            <a:extLst>
              <a:ext uri="{FF2B5EF4-FFF2-40B4-BE49-F238E27FC236}">
                <a16:creationId xmlns:a16="http://schemas.microsoft.com/office/drawing/2014/main" id="{83B6DAD0-F2D9-A991-0D82-1FE32F891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17638"/>
            <a:ext cx="10515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IN" altLang="en-US" sz="2000" b="1"/>
              <a:t>You have been assigned a project to fill this pothole. How you will solve the problem of filling the pothole using Waterfall mode, Iterative model, Incremental model and agile model?</a:t>
            </a:r>
            <a:endParaRPr lang="en-US" altLang="en-US" sz="20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EE858E2-2F4B-5F3A-272C-A4DB355414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" t="19255" r="1563" b="20134"/>
          <a:stretch>
            <a:fillRect/>
          </a:stretch>
        </p:blipFill>
        <p:spPr>
          <a:xfrm>
            <a:off x="990600" y="685800"/>
            <a:ext cx="10591800" cy="5486400"/>
          </a:xfrm>
        </p:spPr>
      </p:pic>
      <p:sp>
        <p:nvSpPr>
          <p:cNvPr id="30723" name="Slide Number Placeholder 4">
            <a:extLst>
              <a:ext uri="{FF2B5EF4-FFF2-40B4-BE49-F238E27FC236}">
                <a16:creationId xmlns:a16="http://schemas.microsoft.com/office/drawing/2014/main" id="{4685CA9E-4F12-6F73-B078-305408DC3A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EBD54B-B0A8-4AE5-AA38-B110EF0FCB0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Content Placeholder 6" descr="A picture containing shape&#10;&#10;Description automatically generated">
            <a:extLst>
              <a:ext uri="{FF2B5EF4-FFF2-40B4-BE49-F238E27FC236}">
                <a16:creationId xmlns:a16="http://schemas.microsoft.com/office/drawing/2014/main" id="{39A4BE22-75B4-1468-4218-399281AB74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16837" r="754" b="22554"/>
          <a:stretch>
            <a:fillRect/>
          </a:stretch>
        </p:blipFill>
        <p:spPr>
          <a:xfrm>
            <a:off x="1066800" y="1066800"/>
            <a:ext cx="9829800" cy="4572000"/>
          </a:xfrm>
        </p:spPr>
      </p:pic>
      <p:sp>
        <p:nvSpPr>
          <p:cNvPr id="31747" name="Slide Number Placeholder 4">
            <a:extLst>
              <a:ext uri="{FF2B5EF4-FFF2-40B4-BE49-F238E27FC236}">
                <a16:creationId xmlns:a16="http://schemas.microsoft.com/office/drawing/2014/main" id="{445B32E9-1269-B64C-187B-0517E9E896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5BCC3D-60D8-4909-9D95-512A344DC29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406" y="1437766"/>
            <a:ext cx="10485119" cy="41088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Software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prototyping makes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requirements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more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real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and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closes gaps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in understanding 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sz="30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requirements</a:t>
            </a:r>
            <a:endParaRPr sz="3000" dirty="0">
              <a:latin typeface="Arial"/>
              <a:cs typeface="Arial"/>
            </a:endParaRPr>
          </a:p>
          <a:p>
            <a:pPr>
              <a:spcBef>
                <a:spcPts val="35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indent="-3429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Prototyping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puts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 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mock-up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 new</a:t>
            </a:r>
            <a:r>
              <a:rPr sz="30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system</a:t>
            </a:r>
            <a:endParaRPr sz="3000" dirty="0">
              <a:latin typeface="Arial"/>
              <a:cs typeface="Arial"/>
            </a:endParaRPr>
          </a:p>
          <a:p>
            <a:pPr>
              <a:spcBef>
                <a:spcPts val="40"/>
              </a:spcBef>
              <a:buClr>
                <a:srgbClr val="001F5F"/>
              </a:buClr>
              <a:buFont typeface="Wingdings"/>
              <a:buChar char=""/>
            </a:pPr>
            <a:endParaRPr sz="4350" dirty="0">
              <a:latin typeface="Times New Roman"/>
              <a:cs typeface="Times New Roman"/>
            </a:endParaRPr>
          </a:p>
          <a:p>
            <a:pPr marL="355600" marR="307975" indent="-342900">
              <a:buClr>
                <a:srgbClr val="001F5F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Early feedback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on prototypes helps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the 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stakeholders arrive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at 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a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shared  understanding </a:t>
            </a:r>
            <a:r>
              <a:rPr sz="3000" dirty="0">
                <a:solidFill>
                  <a:srgbClr val="001F5F"/>
                </a:solidFill>
                <a:latin typeface="Arial"/>
                <a:cs typeface="Arial"/>
              </a:rPr>
              <a:t>of the </a:t>
            </a:r>
            <a:r>
              <a:rPr sz="3000" spc="-10" dirty="0">
                <a:solidFill>
                  <a:srgbClr val="001F5F"/>
                </a:solidFill>
                <a:latin typeface="Arial"/>
                <a:cs typeface="Arial"/>
              </a:rPr>
              <a:t>system’s</a:t>
            </a:r>
            <a:r>
              <a:rPr sz="3000" spc="-5" dirty="0">
                <a:solidFill>
                  <a:srgbClr val="001F5F"/>
                </a:solidFill>
                <a:latin typeface="Arial"/>
                <a:cs typeface="Arial"/>
              </a:rPr>
              <a:t> requirements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3406" y="374135"/>
            <a:ext cx="9980682" cy="67710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5" dirty="0"/>
              <a:t>Software</a:t>
            </a:r>
            <a:r>
              <a:rPr sz="4400" spc="-30" dirty="0"/>
              <a:t> </a:t>
            </a:r>
            <a:r>
              <a:rPr sz="4400" spc="-5" dirty="0"/>
              <a:t>Prototyping</a:t>
            </a:r>
          </a:p>
        </p:txBody>
      </p:sp>
    </p:spTree>
    <p:extLst>
      <p:ext uri="{BB962C8B-B14F-4D97-AF65-F5344CB8AC3E}">
        <p14:creationId xmlns:p14="http://schemas.microsoft.com/office/powerpoint/2010/main" val="27770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572EC46-050F-6B33-D81B-8841773B27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15152" r="1701" b="14136"/>
          <a:stretch>
            <a:fillRect/>
          </a:stretch>
        </p:blipFill>
        <p:spPr>
          <a:xfrm>
            <a:off x="1143000" y="762000"/>
            <a:ext cx="9677400" cy="5181600"/>
          </a:xfrm>
        </p:spPr>
      </p:pic>
      <p:sp>
        <p:nvSpPr>
          <p:cNvPr id="32771" name="Slide Number Placeholder 4">
            <a:extLst>
              <a:ext uri="{FF2B5EF4-FFF2-40B4-BE49-F238E27FC236}">
                <a16:creationId xmlns:a16="http://schemas.microsoft.com/office/drawing/2014/main" id="{29AF5D15-2F4E-7D18-8266-CBB692E343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F8E8BE-14DE-4117-B3D5-03DC276DB2F1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8436B7F7-853E-D864-7F0D-C9467BB42C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Agile approach</a:t>
            </a:r>
            <a:endParaRPr lang="en-US" altLang="en-US"/>
          </a:p>
        </p:txBody>
      </p:sp>
      <p:pic>
        <p:nvPicPr>
          <p:cNvPr id="33795" name="Content Placeholder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483485-3461-EB73-9284-0BC7444409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0" t="43774" r="14014" b="10768"/>
          <a:stretch>
            <a:fillRect/>
          </a:stretch>
        </p:blipFill>
        <p:spPr>
          <a:xfrm>
            <a:off x="3429000" y="1749425"/>
            <a:ext cx="5295900" cy="1725613"/>
          </a:xfrm>
        </p:spPr>
      </p:pic>
      <p:sp>
        <p:nvSpPr>
          <p:cNvPr id="33796" name="Slide Number Placeholder 4">
            <a:extLst>
              <a:ext uri="{FF2B5EF4-FFF2-40B4-BE49-F238E27FC236}">
                <a16:creationId xmlns:a16="http://schemas.microsoft.com/office/drawing/2014/main" id="{F5A40718-BF64-63DB-2D90-8ED6C852E8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FFB5F8-3F8A-4755-A313-0F0511B6B89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400"/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B669B78-7C31-2896-3FF7-B1AF7B6A2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32222" r="13126" b="8936"/>
          <a:stretch>
            <a:fillRect/>
          </a:stretch>
        </p:blipFill>
        <p:spPr bwMode="auto">
          <a:xfrm>
            <a:off x="3505200" y="4002088"/>
            <a:ext cx="5219700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899E10-943C-6BD8-C617-2ECE93EAD4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" t="16837" r="2647" b="14136"/>
          <a:stretch>
            <a:fillRect/>
          </a:stretch>
        </p:blipFill>
        <p:spPr>
          <a:xfrm>
            <a:off x="1143000" y="609600"/>
            <a:ext cx="9982200" cy="5562600"/>
          </a:xfrm>
        </p:spPr>
      </p:pic>
      <p:sp>
        <p:nvSpPr>
          <p:cNvPr id="34819" name="Slide Number Placeholder 4">
            <a:extLst>
              <a:ext uri="{FF2B5EF4-FFF2-40B4-BE49-F238E27FC236}">
                <a16:creationId xmlns:a16="http://schemas.microsoft.com/office/drawing/2014/main" id="{0E29C299-9DAC-14F6-5555-CF3E537772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7A88AB-13BF-4228-A7BC-B24BEBB130E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4C5CA8B-8F58-1957-A088-1DC0F45156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Agile process models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F54706B6-E066-38CE-8E3B-DC8BFD543A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>
                <a:solidFill>
                  <a:srgbClr val="FF0000"/>
                </a:solidFill>
              </a:rPr>
              <a:t>Extreme Programming (XP)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solidFill>
                  <a:srgbClr val="FF0000"/>
                </a:solidFill>
              </a:rPr>
              <a:t>Scrum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Adaptive Software Development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Dynamic System Development Method (DSDM)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Crystal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Feature Driven Development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Agile Modeling (AM)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33745ED-C0DC-B8A2-9F0D-A24B18311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10972800" cy="792163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Extreme Programming (XP)</a:t>
            </a:r>
            <a:endParaRPr lang="en-US" altLang="en-US">
              <a:ea typeface="SimSun" panose="02010600030101010101" pitchFamily="2" charset="-122"/>
            </a:endParaRP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89BAC63-3DA5-5730-EABA-1CE1FBCD0C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2234" y="1296365"/>
            <a:ext cx="11749690" cy="576998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dirty="0"/>
              <a:t>Perhaps the </a:t>
            </a:r>
            <a:r>
              <a:rPr lang="en-US" altLang="en-US" sz="2800" b="1" dirty="0">
                <a:solidFill>
                  <a:srgbClr val="FF0000"/>
                </a:solidFill>
              </a:rPr>
              <a:t>best-known and most widely </a:t>
            </a:r>
            <a:r>
              <a:rPr lang="en-US" altLang="en-US" sz="2800" dirty="0"/>
              <a:t>used agile method.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/>
              <a:t>Extreme Programming (XP) takes an ‘extreme’ approach to iterative development.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/>
              <a:t>New versions may be built several times per day;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/>
              <a:t>Increments are delivered to customers every 2 weeks;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/>
              <a:t>All tests must be run for every build and the build is only accepted if tests run successfully.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/>
              <a:t>XP Values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/>
              <a:t>Communication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/>
              <a:t>Simplicity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/>
              <a:t>Feedback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/>
              <a:t>Courage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/>
              <a:t>Respect</a:t>
            </a:r>
          </a:p>
          <a:p>
            <a:pPr algn="just" eaLnBrk="1" hangingPunct="1">
              <a:lnSpc>
                <a:spcPct val="80000"/>
              </a:lnSpc>
            </a:pPr>
            <a:endParaRPr lang="en-US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4F82CF2-D31A-FAD6-BC6B-B6AC7A9BC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116888" cy="600075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Extreme Programming (XP)</a:t>
            </a:r>
          </a:p>
        </p:txBody>
      </p:sp>
      <p:pic>
        <p:nvPicPr>
          <p:cNvPr id="37891" name="Picture 4" descr="Extreme_Programming">
            <a:extLst>
              <a:ext uri="{FF2B5EF4-FFF2-40B4-BE49-F238E27FC236}">
                <a16:creationId xmlns:a16="http://schemas.microsoft.com/office/drawing/2014/main" id="{0D3ADE6F-611C-CFE4-BCC2-D5A3815DF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0075"/>
            <a:ext cx="7137400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1">
            <a:extLst>
              <a:ext uri="{FF2B5EF4-FFF2-40B4-BE49-F238E27FC236}">
                <a16:creationId xmlns:a16="http://schemas.microsoft.com/office/drawing/2014/main" id="{DDAFE8BA-A063-31CE-E593-8D4E4C72A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1295400"/>
            <a:ext cx="3478213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 u="sng"/>
              <a:t>http://www.extremeprogramming.org/rules/spike.html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E5DF26-9675-7268-95B3-B033F7C5E98D}"/>
              </a:ext>
            </a:extLst>
          </p:cNvPr>
          <p:cNvCxnSpPr/>
          <p:nvPr/>
        </p:nvCxnSpPr>
        <p:spPr>
          <a:xfrm flipV="1">
            <a:off x="6153150" y="1476375"/>
            <a:ext cx="241935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67BB155-EB4C-5E07-7142-7F20C6021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44713" y="0"/>
            <a:ext cx="7750175" cy="792163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Extreme Programming (XP)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5945451-D5E6-AFDB-97FF-528904F47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24091" y="1398607"/>
            <a:ext cx="12192000" cy="6019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ea typeface="SimSun" panose="02010600030101010101" pitchFamily="2" charset="-122"/>
              </a:rPr>
              <a:t>XP Planning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SimSun" panose="02010600030101010101" pitchFamily="2" charset="-122"/>
              </a:rPr>
              <a:t>Begins with the creation of </a:t>
            </a:r>
            <a:r>
              <a:rPr lang="en-US" altLang="zh-CN" b="1" dirty="0">
                <a:solidFill>
                  <a:schemeClr val="accent2"/>
                </a:solidFill>
                <a:ea typeface="SimSun" panose="02010600030101010101" pitchFamily="2" charset="-122"/>
              </a:rPr>
              <a:t>user stories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dirty="0">
              <a:solidFill>
                <a:schemeClr val="accent2"/>
              </a:solidFill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SimSun" panose="02010600030101010101" pitchFamily="2" charset="-122"/>
              </a:rPr>
              <a:t>Agile team assesses each story and assigns a </a:t>
            </a:r>
            <a:r>
              <a:rPr lang="en-US" altLang="zh-CN" b="1" dirty="0">
                <a:solidFill>
                  <a:schemeClr val="accent2"/>
                </a:solidFill>
                <a:ea typeface="SimSun" panose="02010600030101010101" pitchFamily="2" charset="-122"/>
              </a:rPr>
              <a:t>cost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dirty="0">
              <a:solidFill>
                <a:schemeClr val="accent2"/>
              </a:solidFill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SimSun" panose="02010600030101010101" pitchFamily="2" charset="-122"/>
              </a:rPr>
              <a:t>Stories are grouped to for a </a:t>
            </a:r>
            <a:r>
              <a:rPr lang="en-US" altLang="zh-CN" b="1" dirty="0">
                <a:solidFill>
                  <a:schemeClr val="accent2"/>
                </a:solidFill>
                <a:ea typeface="SimSun" panose="02010600030101010101" pitchFamily="2" charset="-122"/>
              </a:rPr>
              <a:t>deliverable increment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dirty="0">
              <a:solidFill>
                <a:schemeClr val="accent2"/>
              </a:solidFill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SimSun" panose="02010600030101010101" pitchFamily="2" charset="-122"/>
              </a:rPr>
              <a:t>A </a:t>
            </a:r>
            <a:r>
              <a:rPr lang="en-US" altLang="zh-CN" b="1" dirty="0">
                <a:solidFill>
                  <a:schemeClr val="accent2"/>
                </a:solidFill>
                <a:ea typeface="SimSun" panose="02010600030101010101" pitchFamily="2" charset="-122"/>
              </a:rPr>
              <a:t>commitment</a:t>
            </a:r>
            <a:r>
              <a:rPr lang="en-US" altLang="zh-CN" dirty="0">
                <a:ea typeface="SimSun" panose="02010600030101010101" pitchFamily="2" charset="-122"/>
              </a:rPr>
              <a:t> is made on delivery date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>
                <a:ea typeface="SimSun" panose="02010600030101010101" pitchFamily="2" charset="-122"/>
              </a:rPr>
              <a:t>After the first increment </a:t>
            </a:r>
            <a:r>
              <a:rPr lang="en-US" altLang="zh-CN" b="1" dirty="0">
                <a:solidFill>
                  <a:schemeClr val="accent2"/>
                </a:solidFill>
                <a:ea typeface="SimSun" panose="02010600030101010101" pitchFamily="2" charset="-122"/>
              </a:rPr>
              <a:t>project velocity</a:t>
            </a:r>
            <a:r>
              <a:rPr lang="en-US" altLang="zh-CN" b="1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ea typeface="SimSun" panose="02010600030101010101" pitchFamily="2" charset="-122"/>
              </a:rPr>
              <a:t>is used to help define subsequent delivery dates for other increments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C1006F32-266A-CA75-8087-1A7D3CD659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5025" y="76200"/>
            <a:ext cx="7753350" cy="820738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Extreme Programming (XP)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9F2D1CB-7CB3-4904-15C4-EFE103C1F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3151" y="2058988"/>
            <a:ext cx="12009437" cy="4722812"/>
          </a:xfrm>
        </p:spPr>
        <p:txBody>
          <a:bodyPr/>
          <a:lstStyle/>
          <a:p>
            <a:pPr marL="285750" indent="-285750" algn="just" eaLnBrk="1" hangingPunct="1">
              <a:lnSpc>
                <a:spcPct val="80000"/>
              </a:lnSpc>
            </a:pPr>
            <a:r>
              <a:rPr lang="en-US" altLang="zh-CN" dirty="0">
                <a:ea typeface="SimSun" panose="02010600030101010101" pitchFamily="2" charset="-122"/>
              </a:rPr>
              <a:t>XP Design</a:t>
            </a:r>
          </a:p>
          <a:p>
            <a:pPr marL="685800" lvl="1" indent="-228600" algn="just" eaLnBrk="1" hangingPunct="1">
              <a:lnSpc>
                <a:spcPct val="80000"/>
              </a:lnSpc>
            </a:pPr>
            <a:r>
              <a:rPr lang="en-US" altLang="zh-CN" dirty="0">
                <a:ea typeface="SimSun" panose="02010600030101010101" pitchFamily="2" charset="-122"/>
              </a:rPr>
              <a:t>Follows the </a:t>
            </a:r>
            <a:r>
              <a:rPr lang="en-US" altLang="zh-CN" dirty="0">
                <a:solidFill>
                  <a:schemeClr val="accent2"/>
                </a:solidFill>
                <a:ea typeface="SimSun" panose="02010600030101010101" pitchFamily="2" charset="-122"/>
              </a:rPr>
              <a:t> (keep it simple) principle</a:t>
            </a:r>
          </a:p>
          <a:p>
            <a:pPr marL="685800" lvl="1" indent="-228600" algn="just" eaLnBrk="1" hangingPunct="1">
              <a:lnSpc>
                <a:spcPct val="80000"/>
              </a:lnSpc>
            </a:pPr>
            <a:r>
              <a:rPr lang="en-US" altLang="zh-CN" dirty="0">
                <a:ea typeface="SimSun" panose="02010600030101010101" pitchFamily="2" charset="-122"/>
              </a:rPr>
              <a:t>Encourage the use of </a:t>
            </a:r>
            <a:r>
              <a:rPr lang="en-US" altLang="zh-CN" dirty="0">
                <a:solidFill>
                  <a:schemeClr val="accent2"/>
                </a:solidFill>
                <a:ea typeface="SimSun" panose="02010600030101010101" pitchFamily="2" charset="-122"/>
              </a:rPr>
              <a:t>CRC (class-responsibility-cards) cards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</a:p>
          <a:p>
            <a:pPr marL="685800" lvl="1" indent="-228600" algn="just" eaLnBrk="1" hangingPunct="1">
              <a:lnSpc>
                <a:spcPct val="80000"/>
              </a:lnSpc>
            </a:pPr>
            <a:r>
              <a:rPr lang="en-US" altLang="zh-CN" dirty="0">
                <a:ea typeface="SimSun" panose="02010600030101010101" pitchFamily="2" charset="-122"/>
              </a:rPr>
              <a:t>For difficult design problems, suggests the creation of </a:t>
            </a:r>
            <a:r>
              <a:rPr lang="en-US" altLang="zh-CN" dirty="0">
                <a:solidFill>
                  <a:schemeClr val="accent2"/>
                </a:solidFill>
                <a:ea typeface="SimSun" panose="02010600030101010101" pitchFamily="2" charset="-122"/>
              </a:rPr>
              <a:t>spike solutions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Palatino" charset="0"/>
                <a:ea typeface="SimSun" panose="02010600030101010101" pitchFamily="2" charset="-122"/>
              </a:rPr>
              <a:t>—</a:t>
            </a:r>
            <a:r>
              <a:rPr lang="en-US" altLang="zh-CN" dirty="0">
                <a:ea typeface="SimSun" panose="02010600030101010101" pitchFamily="2" charset="-122"/>
              </a:rPr>
              <a:t> a design prototype</a:t>
            </a:r>
          </a:p>
          <a:p>
            <a:pPr marL="685800" lvl="1" indent="-228600" algn="just" eaLnBrk="1" hangingPunct="1">
              <a:lnSpc>
                <a:spcPct val="80000"/>
              </a:lnSpc>
            </a:pPr>
            <a:r>
              <a:rPr lang="en-US" altLang="zh-CN" dirty="0">
                <a:ea typeface="SimSun" panose="02010600030101010101" pitchFamily="2" charset="-122"/>
              </a:rPr>
              <a:t>Encourages </a:t>
            </a:r>
            <a:r>
              <a:rPr lang="en-US" altLang="zh-CN" dirty="0">
                <a:solidFill>
                  <a:schemeClr val="accent2"/>
                </a:solidFill>
                <a:ea typeface="SimSun" panose="02010600030101010101" pitchFamily="2" charset="-122"/>
              </a:rPr>
              <a:t>refactoring</a:t>
            </a:r>
            <a:r>
              <a:rPr lang="en-US" altLang="zh-CN" dirty="0">
                <a:solidFill>
                  <a:srgbClr val="F3FF07"/>
                </a:solidFill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Palatino" charset="0"/>
                <a:ea typeface="SimSun" panose="02010600030101010101" pitchFamily="2" charset="-122"/>
              </a:rPr>
              <a:t>—</a:t>
            </a:r>
            <a:r>
              <a:rPr lang="en-US" altLang="zh-CN" dirty="0">
                <a:ea typeface="SimSun" panose="02010600030101010101" pitchFamily="2" charset="-122"/>
              </a:rPr>
              <a:t> an iterative refinement of the internal program design</a:t>
            </a:r>
          </a:p>
          <a:p>
            <a:pPr marL="685800" lvl="1" indent="-228600" algn="just" eaLnBrk="1" hangingPunct="1">
              <a:lnSpc>
                <a:spcPct val="80000"/>
              </a:lnSpc>
            </a:pPr>
            <a:endParaRPr lang="en-US" altLang="zh-CN" dirty="0">
              <a:ea typeface="SimSun" panose="02010600030101010101" pitchFamily="2" charset="-122"/>
            </a:endParaRPr>
          </a:p>
          <a:p>
            <a:pPr marL="285750" indent="-285750" algn="just" eaLnBrk="1" hangingPunct="1">
              <a:lnSpc>
                <a:spcPct val="80000"/>
              </a:lnSpc>
            </a:pPr>
            <a:r>
              <a:rPr lang="en-US" altLang="zh-CN" dirty="0">
                <a:ea typeface="SimSun" panose="02010600030101010101" pitchFamily="2" charset="-122"/>
              </a:rPr>
              <a:t>XP Coding</a:t>
            </a:r>
          </a:p>
          <a:p>
            <a:pPr marL="685800" lvl="1" indent="-228600" algn="just" eaLnBrk="1" hangingPunct="1">
              <a:lnSpc>
                <a:spcPct val="80000"/>
              </a:lnSpc>
            </a:pPr>
            <a:r>
              <a:rPr lang="en-US" altLang="zh-CN" dirty="0">
                <a:ea typeface="SimSun" panose="02010600030101010101" pitchFamily="2" charset="-122"/>
              </a:rPr>
              <a:t>Recommends the </a:t>
            </a:r>
            <a:r>
              <a:rPr lang="en-US" altLang="zh-CN" dirty="0">
                <a:solidFill>
                  <a:schemeClr val="accent2"/>
                </a:solidFill>
                <a:ea typeface="SimSun" panose="02010600030101010101" pitchFamily="2" charset="-122"/>
              </a:rPr>
              <a:t>construction of a unit test</a:t>
            </a:r>
            <a:r>
              <a:rPr lang="en-US" altLang="zh-CN" dirty="0">
                <a:ea typeface="SimSun" panose="02010600030101010101" pitchFamily="2" charset="-122"/>
              </a:rPr>
              <a:t> for a story </a:t>
            </a:r>
            <a:r>
              <a:rPr lang="en-US" altLang="zh-CN" i="1" dirty="0">
                <a:ea typeface="SimSun" panose="02010600030101010101" pitchFamily="2" charset="-122"/>
              </a:rPr>
              <a:t>before</a:t>
            </a:r>
            <a:r>
              <a:rPr lang="en-US" altLang="zh-CN" dirty="0">
                <a:ea typeface="SimSun" panose="02010600030101010101" pitchFamily="2" charset="-122"/>
              </a:rPr>
              <a:t> coding commences</a:t>
            </a:r>
          </a:p>
          <a:p>
            <a:pPr marL="685800" lvl="1" indent="-228600" algn="just" eaLnBrk="1" hangingPunct="1">
              <a:lnSpc>
                <a:spcPct val="80000"/>
              </a:lnSpc>
            </a:pPr>
            <a:r>
              <a:rPr lang="en-US" altLang="zh-CN" dirty="0">
                <a:ea typeface="SimSun" panose="02010600030101010101" pitchFamily="2" charset="-122"/>
              </a:rPr>
              <a:t>Encourages </a:t>
            </a:r>
            <a:r>
              <a:rPr lang="en-US" altLang="zh-CN" dirty="0">
                <a:solidFill>
                  <a:schemeClr val="accent2"/>
                </a:solidFill>
                <a:ea typeface="SimSun" panose="02010600030101010101" pitchFamily="2" charset="-122"/>
              </a:rPr>
              <a:t>pair programming</a:t>
            </a:r>
          </a:p>
          <a:p>
            <a:pPr marL="685800" lvl="1" indent="-228600" algn="just" eaLnBrk="1" hangingPunct="1">
              <a:lnSpc>
                <a:spcPct val="80000"/>
              </a:lnSpc>
            </a:pPr>
            <a:endParaRPr lang="zh-CN" altLang="en-US" sz="2000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BB9FB1D9-EE6F-577D-2ADB-49DFC370B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anose="02010600030101010101" pitchFamily="2" charset="-122"/>
              </a:rPr>
              <a:t>Extreme Programming (XP)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24BDF-6063-8418-4350-E8C605CC3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eaLnBrk="1" hangingPunct="1">
              <a:lnSpc>
                <a:spcPct val="80000"/>
              </a:lnSpc>
              <a:defRPr/>
            </a:pPr>
            <a:r>
              <a:rPr lang="en-US" altLang="zh-CN" dirty="0">
                <a:ea typeface="SimSun" pitchFamily="2" charset="-122"/>
              </a:rPr>
              <a:t>XP Testing</a:t>
            </a:r>
          </a:p>
          <a:p>
            <a:pPr marL="685800" lvl="1" indent="-228600" eaLnBrk="1" hangingPunct="1">
              <a:lnSpc>
                <a:spcPct val="80000"/>
              </a:lnSpc>
              <a:defRPr/>
            </a:pPr>
            <a:r>
              <a:rPr lang="en-US" altLang="zh-CN" dirty="0">
                <a:ea typeface="SimSun" pitchFamily="2" charset="-122"/>
              </a:rPr>
              <a:t>All </a:t>
            </a:r>
            <a:r>
              <a:rPr lang="en-US" altLang="zh-CN" dirty="0">
                <a:solidFill>
                  <a:schemeClr val="accent2"/>
                </a:solidFill>
                <a:ea typeface="SimSun" pitchFamily="2" charset="-122"/>
              </a:rPr>
              <a:t>unit tests are executed daily</a:t>
            </a:r>
          </a:p>
          <a:p>
            <a:pPr marL="685800" lvl="1" indent="-228600" eaLnBrk="1" hangingPunct="1">
              <a:lnSpc>
                <a:spcPct val="80000"/>
              </a:lnSpc>
              <a:defRPr/>
            </a:pPr>
            <a:r>
              <a:rPr lang="en-US" altLang="zh-CN" dirty="0">
                <a:solidFill>
                  <a:schemeClr val="accent2"/>
                </a:solidFill>
                <a:ea typeface="SimSun" pitchFamily="2" charset="-122"/>
              </a:rPr>
              <a:t>Acceptance tests</a:t>
            </a:r>
            <a:r>
              <a:rPr lang="en-US" altLang="zh-CN" dirty="0">
                <a:ea typeface="SimSun" pitchFamily="2" charset="-122"/>
              </a:rPr>
              <a:t> are defined by the customer and executed to assess customer visible functionality</a:t>
            </a:r>
          </a:p>
          <a:p>
            <a:pPr>
              <a:defRPr/>
            </a:pP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EF1C441-1D90-3512-EC37-0024FD101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0388" y="33338"/>
            <a:ext cx="10972800" cy="868362"/>
          </a:xfrm>
        </p:spPr>
        <p:txBody>
          <a:bodyPr/>
          <a:lstStyle/>
          <a:p>
            <a:pPr eaLnBrk="1" hangingPunct="1"/>
            <a:r>
              <a:rPr lang="en-US" altLang="en-US" b="1" dirty="0"/>
              <a:t>XP and agile principles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19316CC-C43F-5993-61FD-E57805DA5C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9367" y="1353113"/>
            <a:ext cx="12192000" cy="5956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Incremental development is supported through small, frequent system releases.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Customer involvement means full-time customer engagement with the team.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People not process through pair programming, collective ownership and a process that avoids long working hours.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Change supported through regular system releases.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Maintaining simplicity through constant refactoring of code.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241" y="1437766"/>
            <a:ext cx="9919062" cy="3657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b="1" spc="-5" dirty="0">
                <a:solidFill>
                  <a:srgbClr val="001F5F"/>
                </a:solidFill>
                <a:latin typeface="Arial"/>
                <a:cs typeface="Arial"/>
              </a:rPr>
              <a:t>Clarify </a:t>
            </a:r>
            <a:r>
              <a:rPr sz="3000" b="1" dirty="0">
                <a:solidFill>
                  <a:srgbClr val="001F5F"/>
                </a:solidFill>
                <a:latin typeface="Arial"/>
                <a:cs typeface="Arial"/>
              </a:rPr>
              <a:t>and </a:t>
            </a:r>
            <a:r>
              <a:rPr sz="3000" b="1" spc="-5" dirty="0">
                <a:solidFill>
                  <a:srgbClr val="001F5F"/>
                </a:solidFill>
                <a:latin typeface="Arial"/>
                <a:cs typeface="Arial"/>
              </a:rPr>
              <a:t>complete the</a:t>
            </a:r>
            <a:r>
              <a:rPr sz="30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1F5F"/>
                </a:solidFill>
                <a:latin typeface="Arial"/>
                <a:cs typeface="Arial"/>
              </a:rPr>
              <a:t>requirements:</a:t>
            </a:r>
            <a:endParaRPr sz="3000" dirty="0">
              <a:latin typeface="Arial"/>
              <a:cs typeface="Arial"/>
            </a:endParaRPr>
          </a:p>
          <a:p>
            <a:pPr marL="756285" marR="42545" lvl="1" indent="-286385">
              <a:spcBef>
                <a:spcPts val="660"/>
              </a:spcBef>
              <a:buChar char="-"/>
              <a:tabLst>
                <a:tab pos="756285" algn="l"/>
                <a:tab pos="756920" algn="l"/>
              </a:tabLst>
            </a:pP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Used as a requirements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tool, the prototype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is a  preliminary 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implementation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a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part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of the 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system </a:t>
            </a:r>
            <a:r>
              <a:rPr sz="2700" spc="-10" dirty="0">
                <a:solidFill>
                  <a:srgbClr val="001F5F"/>
                </a:solidFill>
                <a:latin typeface="Arial"/>
                <a:cs typeface="Arial"/>
              </a:rPr>
              <a:t>that’s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not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well</a:t>
            </a:r>
            <a:r>
              <a:rPr sz="27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understood</a:t>
            </a:r>
            <a:endParaRPr sz="2700" dirty="0">
              <a:latin typeface="Arial"/>
              <a:cs typeface="Arial"/>
            </a:endParaRPr>
          </a:p>
          <a:p>
            <a:pPr lvl="1">
              <a:spcBef>
                <a:spcPts val="50"/>
              </a:spcBef>
              <a:buClr>
                <a:srgbClr val="001F5F"/>
              </a:buClr>
              <a:buFont typeface="Arial"/>
              <a:buChar char="-"/>
            </a:pPr>
            <a:endParaRPr sz="3900" dirty="0">
              <a:latin typeface="Times New Roman"/>
              <a:cs typeface="Times New Roman"/>
            </a:endParaRPr>
          </a:p>
          <a:p>
            <a:pPr marL="756285" marR="5080" lvl="1" indent="-286385">
              <a:spcBef>
                <a:spcPts val="5"/>
              </a:spcBef>
              <a:buChar char="-"/>
              <a:tabLst>
                <a:tab pos="756285" algn="l"/>
                <a:tab pos="756920" algn="l"/>
              </a:tabLst>
            </a:pP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User evaluation of the prototype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points 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out  problems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with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the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requirements, which you can 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correct at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low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cost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before you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construct the  actual</a:t>
            </a:r>
            <a:r>
              <a:rPr sz="2700" spc="-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product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26602" y="566913"/>
            <a:ext cx="9980682" cy="5539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5" dirty="0"/>
              <a:t>Prototyping - Major</a:t>
            </a:r>
            <a:r>
              <a:rPr sz="3600" spc="20" dirty="0"/>
              <a:t> </a:t>
            </a:r>
            <a:r>
              <a:rPr sz="3600" spc="-5" dirty="0"/>
              <a:t>Purposes</a:t>
            </a:r>
          </a:p>
        </p:txBody>
      </p:sp>
    </p:spTree>
    <p:extLst>
      <p:ext uri="{BB962C8B-B14F-4D97-AF65-F5344CB8AC3E}">
        <p14:creationId xmlns:p14="http://schemas.microsoft.com/office/powerpoint/2010/main" val="116220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4345E8C6-EE85-695B-05E1-A6FDCF70D9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96900" y="0"/>
            <a:ext cx="10972800" cy="944563"/>
          </a:xfrm>
        </p:spPr>
        <p:txBody>
          <a:bodyPr/>
          <a:lstStyle/>
          <a:p>
            <a:pPr eaLnBrk="1" hangingPunct="1"/>
            <a:r>
              <a:rPr lang="en-US" altLang="en-US" sz="4000" b="1"/>
              <a:t>Customer involvement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D46914D7-3912-ED8C-DB6C-3A57F2928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8473" y="1395975"/>
            <a:ext cx="11639831" cy="54620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/>
              <a:t>Customer </a:t>
            </a:r>
            <a:r>
              <a:rPr lang="en-US" altLang="en-US" sz="3600" dirty="0"/>
              <a:t>involvement</a:t>
            </a:r>
            <a:r>
              <a:rPr lang="en-US" altLang="en-US" dirty="0"/>
              <a:t> is a key part of XP where the customer is part of the development team.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dirty="0"/>
          </a:p>
          <a:p>
            <a:pPr algn="just" eaLnBrk="1" hangingPunct="1">
              <a:lnSpc>
                <a:spcPct val="90000"/>
              </a:lnSpc>
            </a:pPr>
            <a:r>
              <a:rPr lang="en-US" altLang="en-US" b="1" dirty="0"/>
              <a:t>The role of the customer is: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dirty="0"/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To help </a:t>
            </a:r>
            <a:r>
              <a:rPr lang="en-US" altLang="en-US" b="1" dirty="0">
                <a:solidFill>
                  <a:srgbClr val="FF0000"/>
                </a:solidFill>
              </a:rPr>
              <a:t>develop stories </a:t>
            </a:r>
            <a:r>
              <a:rPr lang="en-US" altLang="en-US" dirty="0"/>
              <a:t>that define the requirements</a:t>
            </a:r>
          </a:p>
          <a:p>
            <a:pPr lvl="1" algn="just" eaLnBrk="1" hangingPunct="1">
              <a:lnSpc>
                <a:spcPct val="90000"/>
              </a:lnSpc>
            </a:pPr>
            <a:endParaRPr lang="en-US" altLang="en-US" dirty="0"/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To help </a:t>
            </a:r>
            <a:r>
              <a:rPr lang="en-US" altLang="en-US" b="1" dirty="0">
                <a:solidFill>
                  <a:srgbClr val="FF0000"/>
                </a:solidFill>
              </a:rPr>
              <a:t>prioritize the features </a:t>
            </a:r>
            <a:r>
              <a:rPr lang="en-US" altLang="en-US" dirty="0"/>
              <a:t>to be implemented in each release</a:t>
            </a:r>
          </a:p>
          <a:p>
            <a:pPr lvl="1" algn="just" eaLnBrk="1" hangingPunct="1">
              <a:lnSpc>
                <a:spcPct val="90000"/>
              </a:lnSpc>
            </a:pPr>
            <a:endParaRPr lang="en-US" altLang="en-US" dirty="0"/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To help </a:t>
            </a:r>
            <a:r>
              <a:rPr lang="en-US" altLang="en-US" b="1" dirty="0">
                <a:solidFill>
                  <a:srgbClr val="FF0000"/>
                </a:solidFill>
              </a:rPr>
              <a:t>develop acceptance tests </a:t>
            </a:r>
            <a:r>
              <a:rPr lang="en-US" altLang="en-US" dirty="0"/>
              <a:t>which assess whether or not the system meets its requirements.</a:t>
            </a:r>
            <a:endParaRPr lang="en-US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60836D2-4D8A-A70F-7730-42807D0DF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875"/>
            <a:ext cx="10972800" cy="868363"/>
          </a:xfrm>
        </p:spPr>
        <p:txBody>
          <a:bodyPr/>
          <a:lstStyle/>
          <a:p>
            <a:pPr eaLnBrk="1" hangingPunct="1"/>
            <a:r>
              <a:rPr lang="en-US" altLang="en-US" sz="4000" b="1"/>
              <a:t>Requirements scenarios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D37D581-95ED-8DAD-1182-48892DA95B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11945073" cy="4561390"/>
          </a:xfrm>
        </p:spPr>
        <p:txBody>
          <a:bodyPr/>
          <a:lstStyle/>
          <a:p>
            <a:pPr algn="just" eaLnBrk="1" hangingPunct="1"/>
            <a:r>
              <a:rPr lang="en-US" altLang="en-US" sz="2800" dirty="0"/>
              <a:t>In XP, user requirements are expressed as scenarios or user stories.</a:t>
            </a:r>
          </a:p>
          <a:p>
            <a:pPr algn="just" eaLnBrk="1" hangingPunct="1"/>
            <a:endParaRPr lang="en-US" altLang="en-US" sz="2800" dirty="0"/>
          </a:p>
          <a:p>
            <a:pPr algn="just" eaLnBrk="1" hangingPunct="1"/>
            <a:r>
              <a:rPr lang="en-US" altLang="en-US" sz="2800" dirty="0"/>
              <a:t>These are written on cards and the development team break them down into implementation tasks. These tasks are the basis of schedule and cost estimates.</a:t>
            </a:r>
          </a:p>
          <a:p>
            <a:pPr algn="just" eaLnBrk="1" hangingPunct="1"/>
            <a:endParaRPr lang="en-US" altLang="en-US" sz="2800" dirty="0"/>
          </a:p>
          <a:p>
            <a:pPr algn="just" eaLnBrk="1" hangingPunct="1"/>
            <a:r>
              <a:rPr lang="en-US" altLang="en-US" sz="2800" dirty="0"/>
              <a:t>The customer chooses the stories for inclusion in the next release based on their priorities and the schedule estimates.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F171938-AD73-EE66-C525-5694B2B454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3338"/>
            <a:ext cx="10972800" cy="792162"/>
          </a:xfrm>
        </p:spPr>
        <p:txBody>
          <a:bodyPr lIns="90840" tIns="44623" rIns="90840" bIns="44623" anchor="b"/>
          <a:lstStyle/>
          <a:p>
            <a:pPr eaLnBrk="1" hangingPunct="1"/>
            <a:r>
              <a:rPr lang="en-GB" altLang="en-US" sz="4000"/>
              <a:t>Story card for document downloading</a:t>
            </a:r>
            <a:endParaRPr lang="en-GB" altLang="en-US"/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0E29A5E4-C13F-AC2A-641A-7CBD72B5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90600"/>
            <a:ext cx="9067800" cy="549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9FCC4F86-DFC1-3634-BE8D-050F2383B6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XP and change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B1570CA-FBF9-6AFC-010E-7C33860925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11887200" cy="452596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/>
              <a:t>Conventional wisdom in software engineering is to design for change. It is worth spending time and effort anticipating changes as this reduces costs later in the life cycle.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800"/>
          </a:p>
          <a:p>
            <a:pPr algn="just" eaLnBrk="1" hangingPunct="1">
              <a:lnSpc>
                <a:spcPct val="90000"/>
              </a:lnSpc>
            </a:pPr>
            <a:endParaRPr lang="en-US" altLang="en-US" sz="2800"/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/>
              <a:t>It proposes constant code improvement (refactoring) to make changes easier when they have to be implemented.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0C368B3-C36B-40E7-10D0-45DC3101E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Refactoring</a:t>
            </a:r>
            <a:endParaRPr lang="en-US" altLang="en-US" sz="3600" b="1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CC0274F-B02A-7394-61C5-D322DADD1B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556534"/>
            <a:ext cx="11572754" cy="4485451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Refactoring is the process of code improvement where code is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sz="2800" dirty="0"/>
              <a:t>    re-</a:t>
            </a:r>
            <a:r>
              <a:rPr lang="en-US" altLang="en-US" sz="2800" dirty="0" err="1"/>
              <a:t>organised</a:t>
            </a:r>
            <a:r>
              <a:rPr lang="en-US" altLang="en-US" sz="2800" dirty="0"/>
              <a:t> and rewritten to make it more efficient, easier to    	understand, etc.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Refactoring is required because frequent releases mean that code is developed incrementally and therefore tends to become messy.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Refactoring should not change the functionality of the system.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800" dirty="0"/>
              <a:t>Automated testing simplifies refactoring as you can see if the changed code still runs the tests successfully.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2C96E91F-EA23-1FAC-5A54-072C10E01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Testing in XP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771DFA5-B16A-FD83-7B3D-85EFDAD42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417638"/>
            <a:ext cx="12115800" cy="452596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2800"/>
              <a:t>Test-first development.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Incremental test development from scenarios.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 b="1">
                <a:solidFill>
                  <a:srgbClr val="FF0000"/>
                </a:solidFill>
              </a:rPr>
              <a:t>User involvement </a:t>
            </a:r>
            <a:r>
              <a:rPr lang="en-US" altLang="en-US" sz="2800"/>
              <a:t>in test development and validation.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 b="1">
                <a:solidFill>
                  <a:srgbClr val="FF0000"/>
                </a:solidFill>
              </a:rPr>
              <a:t>Automated test harnesses </a:t>
            </a:r>
            <a:r>
              <a:rPr lang="en-US" altLang="en-US" sz="2800"/>
              <a:t>are used to run all component tests each time that a new release is built.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222F6799-461F-7A3C-C681-26AAC524D7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350838"/>
            <a:ext cx="9829800" cy="917575"/>
          </a:xfrm>
        </p:spPr>
        <p:txBody>
          <a:bodyPr lIns="90840" tIns="44623" rIns="90840" bIns="44623" anchor="b"/>
          <a:lstStyle/>
          <a:p>
            <a:pPr eaLnBrk="1" hangingPunct="1"/>
            <a:r>
              <a:rPr lang="en-GB" altLang="en-US" sz="4000" b="1"/>
              <a:t>Task cards for document downloading</a:t>
            </a:r>
            <a:endParaRPr lang="en-GB" altLang="en-US" b="1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62406600-BABC-8ED6-DA8E-3FD7825E2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676400"/>
            <a:ext cx="8458200" cy="46482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8D24540E-641F-F27A-23CE-6053B6BB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05000"/>
            <a:ext cx="6324600" cy="401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59B5699C-A17B-6D35-0AD5-149231895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Test case description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D23B87DB-1CFB-562F-0CEF-05F05B828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24000"/>
            <a:ext cx="8458200" cy="48768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3050ADED-A99A-7AD0-27BC-C7C28B133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1689100"/>
            <a:ext cx="7739063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78FD028F-BC9C-D857-D638-BB7A2F7DE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10972800" cy="792163"/>
          </a:xfrm>
        </p:spPr>
        <p:txBody>
          <a:bodyPr/>
          <a:lstStyle/>
          <a:p>
            <a:pPr eaLnBrk="1" hangingPunct="1"/>
            <a:r>
              <a:rPr lang="en-US" altLang="en-US" sz="4000" b="1"/>
              <a:t>Test-first development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DA5FB7D-6BEE-3672-2262-743EFD8C43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11887200" cy="452596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/>
              <a:t>Writing tests before code clarifies the requirements to be implemented.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800"/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/>
              <a:t>Tests are written as programs rather than data so that they can be executed automatically. The test includes a check that it has executed correctly.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800"/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/>
              <a:t>All previous and new tests are automatically run when new functionality is added. Thus  checking that the new functionality has not introduced errors.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F3BCAADD-FD73-0C02-DD8C-21187711F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/>
              <a:t>Pair programming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E44A11F-DD89-ADC8-E38E-E0374E2E10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600201"/>
            <a:ext cx="11759878" cy="4499658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dirty="0"/>
              <a:t>In XP, programmers work in pairs, sitting together to develop code.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/>
              <a:t>This helps develop common ownership of code and spreads knowledge across the team.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/>
              <a:t>It serves as an informal review process as each line of code is looked at by more than 1 person.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/>
              <a:t>It encourages refactoring as the whole team can benefit from this.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dirty="0"/>
              <a:t>Measurements suggest that development productivity with pair programming is similar to that of two people working independently.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2115" y="1437767"/>
            <a:ext cx="10014856" cy="3241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b="1" spc="-5" dirty="0">
                <a:solidFill>
                  <a:srgbClr val="001F5F"/>
                </a:solidFill>
                <a:latin typeface="Arial"/>
                <a:cs typeface="Arial"/>
              </a:rPr>
              <a:t>Explore </a:t>
            </a:r>
            <a:r>
              <a:rPr sz="3000" b="1" dirty="0">
                <a:solidFill>
                  <a:srgbClr val="001F5F"/>
                </a:solidFill>
                <a:latin typeface="Arial"/>
                <a:cs typeface="Arial"/>
              </a:rPr>
              <a:t>design</a:t>
            </a:r>
            <a:r>
              <a:rPr sz="30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001F5F"/>
                </a:solidFill>
                <a:latin typeface="Arial"/>
                <a:cs typeface="Arial"/>
              </a:rPr>
              <a:t>alternatives:</a:t>
            </a:r>
            <a:endParaRPr sz="3000" dirty="0">
              <a:latin typeface="Arial"/>
              <a:cs typeface="Arial"/>
            </a:endParaRPr>
          </a:p>
          <a:p>
            <a:pPr marL="756285" marR="5080" lvl="1" indent="-286385">
              <a:spcBef>
                <a:spcPts val="660"/>
              </a:spcBef>
              <a:buChar char="-"/>
              <a:tabLst>
                <a:tab pos="756285" algn="l"/>
                <a:tab pos="756920" algn="l"/>
              </a:tabLst>
            </a:pP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A prototype lets stakeholders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explore</a:t>
            </a:r>
            <a:r>
              <a:rPr sz="2700" spc="-2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001F5F"/>
                </a:solidFill>
                <a:latin typeface="Arial"/>
                <a:cs typeface="Arial"/>
              </a:rPr>
              <a:t>different  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user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interaction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techniques,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optimize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system  </a:t>
            </a:r>
            <a:r>
              <a:rPr sz="2700" spc="-20" dirty="0">
                <a:solidFill>
                  <a:srgbClr val="FF0000"/>
                </a:solidFill>
                <a:latin typeface="Arial"/>
                <a:cs typeface="Arial"/>
              </a:rPr>
              <a:t>usability</a:t>
            </a:r>
            <a:r>
              <a:rPr sz="2700" spc="-20" dirty="0">
                <a:solidFill>
                  <a:srgbClr val="001F5F"/>
                </a:solidFill>
                <a:latin typeface="Arial"/>
                <a:cs typeface="Arial"/>
              </a:rPr>
              <a:t>,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and evaluate potential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technical 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approaches</a:t>
            </a:r>
            <a:endParaRPr sz="2700" dirty="0">
              <a:latin typeface="Arial"/>
              <a:cs typeface="Arial"/>
            </a:endParaRPr>
          </a:p>
          <a:p>
            <a:pPr lvl="1">
              <a:spcBef>
                <a:spcPts val="50"/>
              </a:spcBef>
              <a:buClr>
                <a:srgbClr val="001F5F"/>
              </a:buClr>
              <a:buFont typeface="Arial"/>
              <a:buChar char="-"/>
            </a:pPr>
            <a:endParaRPr sz="3900" dirty="0">
              <a:latin typeface="Times New Roman"/>
              <a:cs typeface="Times New Roman"/>
            </a:endParaRPr>
          </a:p>
          <a:p>
            <a:pPr marL="756285" marR="571500" lvl="1" indent="-286385">
              <a:spcBef>
                <a:spcPts val="5"/>
              </a:spcBef>
              <a:buChar char="-"/>
              <a:tabLst>
                <a:tab pos="756285" algn="l"/>
                <a:tab pos="756920" algn="l"/>
              </a:tabLst>
            </a:pP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Prototypes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can demonstrate requirements 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feasibility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through working</a:t>
            </a:r>
            <a:r>
              <a:rPr sz="27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designs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70066" y="496650"/>
            <a:ext cx="9980682" cy="61555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Prototyping - Major</a:t>
            </a:r>
            <a:r>
              <a:rPr sz="4000" spc="20" dirty="0"/>
              <a:t> </a:t>
            </a:r>
            <a:r>
              <a:rPr sz="4000" spc="-5" dirty="0"/>
              <a:t>Purposes</a:t>
            </a:r>
          </a:p>
        </p:txBody>
      </p:sp>
    </p:spTree>
    <p:extLst>
      <p:ext uri="{BB962C8B-B14F-4D97-AF65-F5344CB8AC3E}">
        <p14:creationId xmlns:p14="http://schemas.microsoft.com/office/powerpoint/2010/main" val="93957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ADE0F896-55D0-F1C3-D467-F5F13E92D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713" y="152400"/>
            <a:ext cx="10972800" cy="868363"/>
          </a:xfrm>
        </p:spPr>
        <p:txBody>
          <a:bodyPr/>
          <a:lstStyle/>
          <a:p>
            <a:pPr eaLnBrk="1" hangingPunct="1"/>
            <a:r>
              <a:rPr lang="en-US" altLang="en-US" sz="4000" b="1"/>
              <a:t>Problems with XP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94B86365-A197-3E04-CDD6-4CC81DA4F8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226" y="1397643"/>
            <a:ext cx="11436712" cy="4563319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/>
              <a:t>Customer involvement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/>
              <a:t>This is perhaps the most difficult problem. It may be difficult or impossible to find a customer who can represent all stakeholders and who can be taken off their normal work to become part of the XP team. For generic products, there is no ‘customer’ - the marketing team may not be typical of real customers.</a:t>
            </a:r>
          </a:p>
          <a:p>
            <a:pPr lvl="1" algn="just" eaLnBrk="1" hangingPunct="1">
              <a:lnSpc>
                <a:spcPct val="90000"/>
              </a:lnSpc>
            </a:pPr>
            <a:endParaRPr lang="en-US" altLang="en-US" sz="24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/>
              <a:t>Architectural design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The incremental style of development can mean that inappropriate architectural decisions are made at an early stage of the process.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dirty="0"/>
              <a:t>Problems with these may not become clear until many features have been implemented and refactoring the architecture is very expensive.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DB16F248-5124-27F7-61AE-C7F7D621F8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1600200"/>
            <a:ext cx="12192000" cy="452596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b="1"/>
              <a:t>Test complacency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/>
              <a:t>It is easy for a team to believe that because it has many tests, the system is properly tested.</a:t>
            </a:r>
          </a:p>
          <a:p>
            <a:pPr lvl="1" algn="just" eaLnBrk="1" hangingPunct="1">
              <a:lnSpc>
                <a:spcPct val="90000"/>
              </a:lnSpc>
            </a:pPr>
            <a:endParaRPr lang="en-US" altLang="en-US" sz="2400"/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/>
              <a:t>Because of the automated testing approach, there is a tendency to develop tests that are easy to automate rather than tests that are ‘good’ tests.</a:t>
            </a:r>
          </a:p>
          <a:p>
            <a:pPr algn="just"/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DDCA15F3-8D6B-E306-AE84-9B528C687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3338"/>
            <a:ext cx="10972800" cy="1020762"/>
          </a:xfrm>
        </p:spPr>
        <p:txBody>
          <a:bodyPr/>
          <a:lstStyle/>
          <a:p>
            <a:pPr eaLnBrk="1" hangingPunct="1"/>
            <a:r>
              <a:rPr lang="en-US" altLang="en-US"/>
              <a:t>Key points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1F8572BB-D851-5082-7752-2053EAF15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586536"/>
            <a:ext cx="11887200" cy="4525963"/>
          </a:xfrm>
        </p:spPr>
        <p:txBody>
          <a:bodyPr>
            <a:normAutofit fontScale="92500" lnSpcReduction="2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Extreme programming includes practices such as systematic testing, continuous improvement and customer involvement.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8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Customers are involved in developing requirements which are expressed as simple scenarios.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8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The approach to testing in XP is a particular strength where executable tests are developed before the code is written.</a:t>
            </a:r>
          </a:p>
          <a:p>
            <a:pPr algn="just" eaLnBrk="1" hangingPunct="1">
              <a:lnSpc>
                <a:spcPct val="90000"/>
              </a:lnSpc>
            </a:pPr>
            <a:endParaRPr lang="en-US" altLang="en-US" sz="2800" dirty="0"/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/>
              <a:t>Key problems with XP include difficulties of getting representative customers and problems of architectural design.</a:t>
            </a:r>
          </a:p>
          <a:p>
            <a:pPr algn="just" eaLnBrk="1" hangingPunct="1">
              <a:lnSpc>
                <a:spcPct val="90000"/>
              </a:lnSpc>
              <a:buFontTx/>
              <a:buNone/>
            </a:pPr>
            <a:endParaRPr lang="en-US" altLang="en-US" sz="2400" dirty="0"/>
          </a:p>
          <a:p>
            <a:pPr algn="just" eaLnBrk="1" hangingPunct="1">
              <a:lnSpc>
                <a:spcPct val="90000"/>
              </a:lnSpc>
            </a:pPr>
            <a:endParaRPr lang="en-US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812" y="1655481"/>
            <a:ext cx="9980682" cy="22134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000" b="1" spc="-5" dirty="0">
                <a:solidFill>
                  <a:srgbClr val="001F5F"/>
                </a:solidFill>
                <a:latin typeface="Arial"/>
                <a:cs typeface="Arial"/>
              </a:rPr>
              <a:t>Grow </a:t>
            </a:r>
            <a:r>
              <a:rPr sz="3000" b="1" dirty="0">
                <a:solidFill>
                  <a:srgbClr val="001F5F"/>
                </a:solidFill>
                <a:latin typeface="Arial"/>
                <a:cs typeface="Arial"/>
              </a:rPr>
              <a:t>into </a:t>
            </a:r>
            <a:r>
              <a:rPr sz="3000" b="1" spc="-5" dirty="0">
                <a:solidFill>
                  <a:srgbClr val="001F5F"/>
                </a:solidFill>
                <a:latin typeface="Arial"/>
                <a:cs typeface="Arial"/>
              </a:rPr>
              <a:t>the ultimate</a:t>
            </a:r>
            <a:r>
              <a:rPr sz="3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001F5F"/>
                </a:solidFill>
                <a:latin typeface="Arial"/>
                <a:cs typeface="Arial"/>
              </a:rPr>
              <a:t>product:</a:t>
            </a:r>
            <a:endParaRPr sz="3000" dirty="0">
              <a:latin typeface="Arial"/>
              <a:cs typeface="Arial"/>
            </a:endParaRPr>
          </a:p>
          <a:p>
            <a:pPr marL="756285" marR="5080" indent="-287020">
              <a:spcBef>
                <a:spcPts val="660"/>
              </a:spcBef>
              <a:tabLst>
                <a:tab pos="756285" algn="l"/>
              </a:tabLst>
            </a:pP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-	A prototype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is a </a:t>
            </a:r>
            <a:r>
              <a:rPr sz="2700" dirty="0">
                <a:solidFill>
                  <a:srgbClr val="FF0000"/>
                </a:solidFill>
                <a:latin typeface="Arial"/>
                <a:cs typeface="Arial"/>
              </a:rPr>
              <a:t>functional 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implementation</a:t>
            </a:r>
            <a:r>
              <a:rPr sz="2700" spc="-1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 an  initial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subset of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the product, which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can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be  elaborated into the 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complete product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through a  sequence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of </a:t>
            </a:r>
            <a:r>
              <a:rPr sz="2700" spc="-5" dirty="0">
                <a:solidFill>
                  <a:srgbClr val="001F5F"/>
                </a:solidFill>
                <a:latin typeface="Arial"/>
                <a:cs typeface="Arial"/>
              </a:rPr>
              <a:t>small-scale </a:t>
            </a:r>
            <a:r>
              <a:rPr sz="2700" spc="-5" dirty="0">
                <a:solidFill>
                  <a:srgbClr val="FF0000"/>
                </a:solidFill>
                <a:latin typeface="Arial"/>
                <a:cs typeface="Arial"/>
              </a:rPr>
              <a:t>development</a:t>
            </a:r>
            <a:r>
              <a:rPr sz="2700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001F5F"/>
                </a:solidFill>
                <a:latin typeface="Arial"/>
                <a:cs typeface="Arial"/>
              </a:rPr>
              <a:t>cycles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5812" y="470525"/>
            <a:ext cx="9980682" cy="61555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5" dirty="0"/>
              <a:t>Prototyping - Major</a:t>
            </a:r>
            <a:r>
              <a:rPr sz="4000" spc="20" dirty="0"/>
              <a:t> </a:t>
            </a:r>
            <a:r>
              <a:rPr sz="4000" spc="-5" dirty="0"/>
              <a:t>Purposes</a:t>
            </a:r>
          </a:p>
        </p:txBody>
      </p:sp>
    </p:spTree>
    <p:extLst>
      <p:ext uri="{BB962C8B-B14F-4D97-AF65-F5344CB8AC3E}">
        <p14:creationId xmlns:p14="http://schemas.microsoft.com/office/powerpoint/2010/main" val="41520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0A60-DB04-6AB0-18A8-7ED2CA0E4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30EDD-747D-91E8-44AC-C71181B81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83A19-3358-52C4-3F56-D6B2A4A3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011" y="170247"/>
            <a:ext cx="5820612" cy="62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0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4873beb7-5857-4685-be1f-d57550cc96cc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4708</TotalTime>
  <Words>2364</Words>
  <Application>Microsoft Office PowerPoint</Application>
  <PresentationFormat>Widescreen</PresentationFormat>
  <Paragraphs>322</Paragraphs>
  <Slides>72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SimSun</vt:lpstr>
      <vt:lpstr>Arial</vt:lpstr>
      <vt:lpstr>Baskerville Old Face</vt:lpstr>
      <vt:lpstr>Calibri</vt:lpstr>
      <vt:lpstr>Courier New</vt:lpstr>
      <vt:lpstr>Euphemia</vt:lpstr>
      <vt:lpstr>Palatino</vt:lpstr>
      <vt:lpstr>Plantagenet Cherokee</vt:lpstr>
      <vt:lpstr>Times New Roman</vt:lpstr>
      <vt:lpstr>Wingdings</vt:lpstr>
      <vt:lpstr>Academic Literature 16x9</vt:lpstr>
      <vt:lpstr>Software Engineering</vt:lpstr>
      <vt:lpstr>Prototyping Model</vt:lpstr>
      <vt:lpstr>Prototyping Model</vt:lpstr>
      <vt:lpstr>Prototyping Model</vt:lpstr>
      <vt:lpstr>Software Prototyping</vt:lpstr>
      <vt:lpstr>Prototyping - Major Purposes</vt:lpstr>
      <vt:lpstr>Prototyping - Major Purposes</vt:lpstr>
      <vt:lpstr>Prototyping - Major Purposes</vt:lpstr>
      <vt:lpstr>PowerPoint Presentation</vt:lpstr>
      <vt:lpstr>Prototyping Model (Pros)</vt:lpstr>
      <vt:lpstr>Prototyping Model (Cons)</vt:lpstr>
      <vt:lpstr>Horizontal Prototypes</vt:lpstr>
      <vt:lpstr>Vertical Prototypes</vt:lpstr>
      <vt:lpstr>Throwaway Prototypes</vt:lpstr>
      <vt:lpstr>Throwaway Prototypes</vt:lpstr>
      <vt:lpstr>Evolutionary Prototypes</vt:lpstr>
      <vt:lpstr>Evolutionary Prototypes</vt:lpstr>
      <vt:lpstr> Prototypes</vt:lpstr>
      <vt:lpstr>Spiral Model (Diagram)</vt:lpstr>
      <vt:lpstr>PowerPoint Presentation</vt:lpstr>
      <vt:lpstr>PowerPoint Presentation</vt:lpstr>
      <vt:lpstr>Spiral Model (Description)</vt:lpstr>
      <vt:lpstr>PowerPoint Presentation</vt:lpstr>
      <vt:lpstr>What is Agile</vt:lpstr>
      <vt:lpstr>What is Agile</vt:lpstr>
      <vt:lpstr>Agile Development</vt:lpstr>
      <vt:lpstr>Rapid software development</vt:lpstr>
      <vt:lpstr>PowerPoint Presentation</vt:lpstr>
      <vt:lpstr>PowerPoint Presentation</vt:lpstr>
      <vt:lpstr>PowerPoint Presentation</vt:lpstr>
      <vt:lpstr>Agile Manifesto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“Agility”?</vt:lpstr>
      <vt:lpstr>An Agile Process</vt:lpstr>
      <vt:lpstr>Problem</vt:lpstr>
      <vt:lpstr>PowerPoint Presentation</vt:lpstr>
      <vt:lpstr>PowerPoint Presentation</vt:lpstr>
      <vt:lpstr>PowerPoint Presentation</vt:lpstr>
      <vt:lpstr>Agile approach</vt:lpstr>
      <vt:lpstr>PowerPoint Presentation</vt:lpstr>
      <vt:lpstr>Agile process models</vt:lpstr>
      <vt:lpstr>Extreme Programming (XP)</vt:lpstr>
      <vt:lpstr>Extreme Programming (XP)</vt:lpstr>
      <vt:lpstr>Extreme Programming (XP)</vt:lpstr>
      <vt:lpstr>Extreme Programming (XP)</vt:lpstr>
      <vt:lpstr>Extreme Programming (XP)</vt:lpstr>
      <vt:lpstr>XP and agile principles</vt:lpstr>
      <vt:lpstr>Customer involvement</vt:lpstr>
      <vt:lpstr>Requirements scenarios</vt:lpstr>
      <vt:lpstr>Story card for document downloading</vt:lpstr>
      <vt:lpstr>XP and change</vt:lpstr>
      <vt:lpstr>Refactoring</vt:lpstr>
      <vt:lpstr>Testing in XP</vt:lpstr>
      <vt:lpstr>Task cards for document downloading</vt:lpstr>
      <vt:lpstr>Test case description</vt:lpstr>
      <vt:lpstr>Test-first development</vt:lpstr>
      <vt:lpstr>Pair programming</vt:lpstr>
      <vt:lpstr>Problems with XP</vt:lpstr>
      <vt:lpstr>PowerPoint Presentation</vt:lpstr>
      <vt:lpstr>Key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tahir farooq</dc:creator>
  <cp:lastModifiedBy>Ms.Saba Naseem</cp:lastModifiedBy>
  <cp:revision>80</cp:revision>
  <dcterms:created xsi:type="dcterms:W3CDTF">2016-09-26T18:02:30Z</dcterms:created>
  <dcterms:modified xsi:type="dcterms:W3CDTF">2025-02-03T08:55:13Z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